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2"/>
  </p:sldMasterIdLst>
  <p:notesMasterIdLst>
    <p:notesMasterId r:id="rId27"/>
  </p:notesMasterIdLst>
  <p:sldIdLst>
    <p:sldId id="386" r:id="rId3"/>
    <p:sldId id="397" r:id="rId4"/>
    <p:sldId id="398" r:id="rId5"/>
    <p:sldId id="1039" r:id="rId6"/>
    <p:sldId id="461" r:id="rId7"/>
    <p:sldId id="1042" r:id="rId8"/>
    <p:sldId id="1043" r:id="rId9"/>
    <p:sldId id="1040" r:id="rId10"/>
    <p:sldId id="257" r:id="rId11"/>
    <p:sldId id="1035" r:id="rId12"/>
    <p:sldId id="1041" r:id="rId13"/>
    <p:sldId id="466" r:id="rId14"/>
    <p:sldId id="467" r:id="rId15"/>
    <p:sldId id="468" r:id="rId16"/>
    <p:sldId id="469" r:id="rId17"/>
    <p:sldId id="470" r:id="rId18"/>
    <p:sldId id="471" r:id="rId19"/>
    <p:sldId id="465" r:id="rId20"/>
    <p:sldId id="1044" r:id="rId21"/>
    <p:sldId id="387" r:id="rId22"/>
    <p:sldId id="1045" r:id="rId23"/>
    <p:sldId id="462" r:id="rId24"/>
    <p:sldId id="463" r:id="rId25"/>
    <p:sldId id="424" r:id="rId2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15" d="100"/>
          <a:sy n="115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F6B6E4-A353-40AC-9A60-BF8B217CFDD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ECCAD7-0834-4054-8AD5-CD41214A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AD7-0834-4054-8AD5-CD41214AEA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AD7-0834-4054-8AD5-CD41214AEA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94D1D7-2548-46AD-8D8E-B02A6F7377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4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4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74AB-190D-407C-80A1-C81F9318C2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6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414A-EF29-484B-BCC1-B68BBDCA47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6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717C9-C8E9-6442-B930-447D60FAC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89"/>
          <a:stretch/>
        </p:blipFill>
        <p:spPr>
          <a:xfrm>
            <a:off x="1862432" y="2866480"/>
            <a:ext cx="4063526" cy="965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40FFA-977E-4343-8E0B-C543F4ADC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547" t="21442" r="33311" b="20000"/>
          <a:stretch/>
        </p:blipFill>
        <p:spPr>
          <a:xfrm>
            <a:off x="5925958" y="1554117"/>
            <a:ext cx="2708888" cy="358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55B02-3AEE-44BA-AB10-91011D438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235" r="3889"/>
          <a:stretch/>
        </p:blipFill>
        <p:spPr>
          <a:xfrm>
            <a:off x="-1" y="2866480"/>
            <a:ext cx="1812778" cy="96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E3B93-89EF-4863-B400-7249D6A0C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235" r="34722"/>
          <a:stretch/>
        </p:blipFill>
        <p:spPr>
          <a:xfrm>
            <a:off x="8634846" y="2866480"/>
            <a:ext cx="509155" cy="9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D72-2931-475E-A02F-9847B9D84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B208-6B70-4353-894B-5D7DB4C9C8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4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9360-BCBB-4F4C-BBA6-2DAEE148D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84F5-E111-4B84-A72C-891E5D613F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5E4A-534A-4061-AA53-39B3EBF225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9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CDDF-0AD9-4E25-A7D4-E485509C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22B-94B8-401E-826E-03CFE1B869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9FB0-63AA-4782-AD9A-B39A67F49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262626"/>
                </a:solidFill>
              </a:rPr>
              <a:t>   PMP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73836" y="5540582"/>
            <a:ext cx="7202795" cy="388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October 15, 2019</a:t>
            </a:r>
            <a:endParaRPr lang="en-US" sz="17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7499739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395DA0-33DD-4997-BE3B-29BAD6DB6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5" y="1410207"/>
            <a:ext cx="5685722" cy="2455875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501254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4763C-70CF-4F9A-B838-D91176F9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5850"/>
            <a:ext cx="6248398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58CA-FEC2-40B7-913E-18D713AE2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CDC- Overdose Data to Action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EEAB07-A425-412B-80FD-9B6E9EAE6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Craig Berberet</a:t>
            </a:r>
          </a:p>
          <a:p>
            <a:r>
              <a:rPr lang="en-US" dirty="0"/>
              <a:t>PMP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1150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DD48-E7F8-41D7-8BD8-6726B873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Overdose Data to Action Grant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B96B-2EE7-4F51-915B-1529C316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Collaboration with Department of Public Health</a:t>
            </a:r>
          </a:p>
          <a:p>
            <a:r>
              <a:rPr lang="en-US" dirty="0"/>
              <a:t>Three Year Grant</a:t>
            </a:r>
          </a:p>
          <a:p>
            <a:r>
              <a:rPr lang="en-US" dirty="0"/>
              <a:t>Strategies</a:t>
            </a:r>
          </a:p>
          <a:p>
            <a:pPr lvl="1"/>
            <a:r>
              <a:rPr lang="en-US" dirty="0"/>
              <a:t>PMP Enhancements</a:t>
            </a:r>
          </a:p>
          <a:p>
            <a:pPr lvl="1"/>
            <a:r>
              <a:rPr lang="en-US" dirty="0"/>
              <a:t>Integration of State and Local Prevention Response Efforts</a:t>
            </a:r>
          </a:p>
          <a:p>
            <a:pPr lvl="1"/>
            <a:r>
              <a:rPr lang="en-US" dirty="0"/>
              <a:t>Establishing Linkages to Care</a:t>
            </a:r>
          </a:p>
          <a:p>
            <a:pPr lvl="1"/>
            <a:r>
              <a:rPr lang="en-US" dirty="0"/>
              <a:t>Providers and Health Systems Support</a:t>
            </a:r>
          </a:p>
          <a:p>
            <a:pPr lvl="1"/>
            <a:r>
              <a:rPr lang="en-US" dirty="0"/>
              <a:t>Partnerships with Public Safety and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120928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637CDA-968F-4019-9F0E-779C7C1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PMP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8AD9D-508B-48BD-935E-F43F2B75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Delegate Access</a:t>
            </a:r>
          </a:p>
          <a:p>
            <a:r>
              <a:rPr lang="en-US" dirty="0"/>
              <a:t>Real-time Reporting</a:t>
            </a:r>
          </a:p>
          <a:p>
            <a:r>
              <a:rPr lang="en-US" dirty="0"/>
              <a:t>Increase </a:t>
            </a:r>
            <a:r>
              <a:rPr lang="en-US" dirty="0" err="1"/>
              <a:t>MyPMP</a:t>
            </a:r>
            <a:r>
              <a:rPr lang="en-US" dirty="0"/>
              <a:t> Usage</a:t>
            </a:r>
          </a:p>
          <a:p>
            <a:r>
              <a:rPr lang="en-US" dirty="0"/>
              <a:t>Increase </a:t>
            </a:r>
            <a:r>
              <a:rPr lang="en-US" dirty="0" err="1"/>
              <a:t>PMPnow</a:t>
            </a:r>
            <a:r>
              <a:rPr lang="en-US" dirty="0"/>
              <a:t> Connections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D770-7335-4652-8138-084D5CCB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State and Local Prevention Response Efforts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9FAE-F33E-44FE-904C-1C7962E6A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Prescriber Education</a:t>
            </a:r>
          </a:p>
          <a:p>
            <a:r>
              <a:rPr lang="en-US" dirty="0"/>
              <a:t>Identify prescribing and overdose risk indicators</a:t>
            </a:r>
          </a:p>
          <a:p>
            <a:r>
              <a:rPr lang="en-US" dirty="0"/>
              <a:t>Provide technical assistance to local health departments</a:t>
            </a:r>
          </a:p>
          <a:p>
            <a:r>
              <a:rPr lang="en-US" dirty="0"/>
              <a:t>Create and send alerts to PMP users</a:t>
            </a:r>
          </a:p>
          <a:p>
            <a:r>
              <a:rPr lang="en-US" dirty="0"/>
              <a:t>Provide county-based data on website</a:t>
            </a:r>
          </a:p>
        </p:txBody>
      </p:sp>
    </p:spTree>
    <p:extLst>
      <p:ext uri="{BB962C8B-B14F-4D97-AF65-F5344CB8AC3E}">
        <p14:creationId xmlns:p14="http://schemas.microsoft.com/office/powerpoint/2010/main" val="246070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F35B-B958-4E48-982A-4A125A4D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Linkages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5676-E135-4EA1-B632-453BC1DA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Opioid Treatment Referral System Utilizing PMP</a:t>
            </a:r>
          </a:p>
          <a:p>
            <a:pPr lvl="1"/>
            <a:r>
              <a:rPr lang="en-US" dirty="0"/>
              <a:t>View nearby treatment centers</a:t>
            </a:r>
          </a:p>
          <a:p>
            <a:pPr lvl="1"/>
            <a:r>
              <a:rPr lang="en-US" dirty="0"/>
              <a:t>Create reservations</a:t>
            </a:r>
          </a:p>
          <a:p>
            <a:pPr lvl="1"/>
            <a:r>
              <a:rPr lang="en-US" dirty="0"/>
              <a:t>View waiting lists</a:t>
            </a:r>
          </a:p>
          <a:p>
            <a:r>
              <a:rPr lang="en-US" dirty="0"/>
              <a:t>Develop Accident or Sports Injury Alert System</a:t>
            </a:r>
          </a:p>
          <a:p>
            <a:r>
              <a:rPr lang="en-US" dirty="0"/>
              <a:t>Design secure communication system for PMP users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8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7BDF-4340-49EE-A94A-0ABB63CA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Providers and Health Systems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233F-6045-49B8-A87C-886A199C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Integrate Clinical Decision Support Tools</a:t>
            </a:r>
          </a:p>
          <a:p>
            <a:pPr lvl="1"/>
            <a:r>
              <a:rPr lang="en-US" dirty="0"/>
              <a:t>Prescribe immediate-release opioids when starting chronic pain therapy</a:t>
            </a:r>
          </a:p>
          <a:p>
            <a:pPr lvl="1"/>
            <a:r>
              <a:rPr lang="en-US" dirty="0"/>
              <a:t>Consider Morphine Milligram Equivalents when prescribing</a:t>
            </a:r>
          </a:p>
          <a:p>
            <a:pPr lvl="1"/>
            <a:r>
              <a:rPr lang="en-US" dirty="0"/>
              <a:t>Query PMP upon writing prescription</a:t>
            </a:r>
          </a:p>
          <a:p>
            <a:pPr lvl="1"/>
            <a:r>
              <a:rPr lang="en-US" dirty="0"/>
              <a:t>Avoid concurrent opioid and benzodiazepine prescriptions</a:t>
            </a:r>
          </a:p>
          <a:p>
            <a:r>
              <a:rPr lang="en-US" dirty="0"/>
              <a:t>Expand Academic Detailing</a:t>
            </a:r>
          </a:p>
          <a:p>
            <a:r>
              <a:rPr lang="en-US" dirty="0"/>
              <a:t>Design provider focused reports</a:t>
            </a:r>
          </a:p>
          <a:p>
            <a:r>
              <a:rPr lang="en-US" dirty="0"/>
              <a:t>Education and Training in high-burden counties</a:t>
            </a:r>
          </a:p>
          <a:p>
            <a:r>
              <a:rPr lang="en-US" dirty="0"/>
              <a:t>Public Awareness Campaign</a:t>
            </a:r>
          </a:p>
        </p:txBody>
      </p:sp>
    </p:spTree>
    <p:extLst>
      <p:ext uri="{BB962C8B-B14F-4D97-AF65-F5344CB8AC3E}">
        <p14:creationId xmlns:p14="http://schemas.microsoft.com/office/powerpoint/2010/main" val="65291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B47F-34A4-4FCF-A54B-213F206F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Partnerships with Public Safety and First Responders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A40D-A98C-4F1A-AD21-2DE0ABA6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Disseminate timelier data</a:t>
            </a:r>
          </a:p>
          <a:p>
            <a:r>
              <a:rPr lang="en-US" dirty="0"/>
              <a:t>Partner with healthcare associations</a:t>
            </a:r>
          </a:p>
          <a:p>
            <a:r>
              <a:rPr lang="en-US" dirty="0"/>
              <a:t>Circulate educational materials</a:t>
            </a:r>
          </a:p>
          <a:p>
            <a:r>
              <a:rPr lang="en-US" dirty="0"/>
              <a:t>Support pharmacies, hospitals and providers</a:t>
            </a:r>
          </a:p>
        </p:txBody>
      </p:sp>
    </p:spTree>
    <p:extLst>
      <p:ext uri="{BB962C8B-B14F-4D97-AF65-F5344CB8AC3E}">
        <p14:creationId xmlns:p14="http://schemas.microsoft.com/office/powerpoint/2010/main" val="74999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AF58E-BD09-4E88-8062-C1701AC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46" y="954756"/>
            <a:ext cx="2568249" cy="49460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FY20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Funding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4025-0E31-4C3A-86EA-1CEA077F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469900"/>
            <a:ext cx="5966856" cy="540596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GRF</a:t>
            </a:r>
          </a:p>
          <a:p>
            <a:pPr marL="457200" lvl="1" indent="0">
              <a:buNone/>
            </a:pPr>
            <a:r>
              <a:rPr lang="en-US" sz="3600" dirty="0"/>
              <a:t>CDC ODA Grant</a:t>
            </a:r>
          </a:p>
          <a:p>
            <a:pPr marL="457200" lvl="1" indent="0">
              <a:buNone/>
            </a:pPr>
            <a:r>
              <a:rPr lang="en-US" sz="3600" dirty="0"/>
              <a:t>Harold Rogers 2019</a:t>
            </a:r>
          </a:p>
          <a:p>
            <a:pPr marL="457200" lvl="1" indent="0">
              <a:buNone/>
            </a:pPr>
            <a:r>
              <a:rPr lang="en-US" sz="3600" dirty="0" err="1"/>
              <a:t>HiTech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SOR 2019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	</a:t>
            </a:r>
            <a:endParaRPr lang="en-US" sz="3400" dirty="0"/>
          </a:p>
          <a:p>
            <a:pPr lvl="1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85A2-7560-47F9-BF7A-B669A4E9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A451-CEC7-4CF0-B8B6-672257BA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572932"/>
          </a:xfrm>
        </p:spPr>
        <p:txBody>
          <a:bodyPr/>
          <a:lstStyle/>
          <a:p>
            <a:r>
              <a:rPr lang="en-US" dirty="0"/>
              <a:t>New Website Go-Live November 22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 err="1"/>
              <a:t>PMPnow</a:t>
            </a:r>
            <a:r>
              <a:rPr lang="en-US" dirty="0"/>
              <a:t> – 206 health systems, 456 connections, with over 10,000 sites connected</a:t>
            </a:r>
          </a:p>
          <a:p>
            <a:r>
              <a:rPr lang="en-US" dirty="0" err="1"/>
              <a:t>PMPnow</a:t>
            </a:r>
            <a:r>
              <a:rPr lang="en-US" dirty="0"/>
              <a:t> Queries in September= 5,284,833</a:t>
            </a:r>
          </a:p>
          <a:p>
            <a:r>
              <a:rPr lang="en-US" dirty="0" err="1"/>
              <a:t>LogiCoy</a:t>
            </a:r>
            <a:r>
              <a:rPr lang="en-US" dirty="0"/>
              <a:t> App scheduled release January 2020</a:t>
            </a:r>
          </a:p>
          <a:p>
            <a:pPr lvl="1"/>
            <a:r>
              <a:rPr lang="en-US" dirty="0"/>
              <a:t>Request for 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F808C-555D-4831-BE91-7AD1D1AB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Housekeeping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6EE525E-6241-48D6-9E03-A0209795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Mute phones</a:t>
            </a:r>
          </a:p>
          <a:p>
            <a:r>
              <a:rPr lang="en-US">
                <a:solidFill>
                  <a:schemeClr val="bg1"/>
                </a:solidFill>
              </a:rPr>
              <a:t>Do not place call on hold</a:t>
            </a:r>
          </a:p>
          <a:p>
            <a:r>
              <a:rPr lang="en-US">
                <a:solidFill>
                  <a:schemeClr val="bg1"/>
                </a:solidFill>
              </a:rPr>
              <a:t>Identify yourself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0C37F-8B21-4EFA-B333-794150D98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17" y="5280866"/>
            <a:ext cx="1917633" cy="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>
                <a:solidFill>
                  <a:srgbClr val="3C3C3B">
                    <a:lumMod val="50000"/>
                    <a:lumOff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3C3C3B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79D25-0599-43E6-8F60-265E817C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8187"/>
            <a:ext cx="9144001" cy="47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1CD-0E85-46EF-8BCB-B3BEDA8D1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Focused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E01E2-360F-4371-B572-5D0FAEB80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Doodle Poll Coming</a:t>
            </a:r>
          </a:p>
        </p:txBody>
      </p:sp>
    </p:spTree>
    <p:extLst>
      <p:ext uri="{BB962C8B-B14F-4D97-AF65-F5344CB8AC3E}">
        <p14:creationId xmlns:p14="http://schemas.microsoft.com/office/powerpoint/2010/main" val="34511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438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cap="small" dirty="0">
                <a:solidFill>
                  <a:srgbClr val="003300"/>
                </a:solidFill>
                <a:latin typeface="Calibri"/>
                <a:ea typeface="+mj-ea"/>
                <a:cs typeface="+mj-cs"/>
              </a:rPr>
              <a:t>Open Discussion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577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81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8DE839-E468-434A-993D-8CDE17562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2DC0-4197-445C-808A-8F79A88AC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Wednesday January 15, 2020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0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438400"/>
            <a:ext cx="5715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Adjourn</a:t>
            </a:r>
            <a:br>
              <a:rPr kumimoji="0" 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723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262626"/>
                </a:solidFill>
                <a:latin typeface="Times New Roman"/>
              </a:rPr>
              <a:t>AGENDA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F267E-0B36-4EE1-89D0-B3974E071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2" y="2484560"/>
            <a:ext cx="3959083" cy="17100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r>
              <a:rPr lang="en-US" kern="0" dirty="0">
                <a:solidFill>
                  <a:srgbClr val="262626"/>
                </a:solidFill>
                <a:latin typeface="Times New Roman"/>
              </a:rPr>
              <a:t>Roll Call</a:t>
            </a:r>
          </a:p>
          <a:p>
            <a:pPr marL="0" lvl="0" indent="0" fontAlgn="base">
              <a:spcAft>
                <a:spcPct val="0"/>
              </a:spcAft>
              <a:buClr>
                <a:srgbClr val="CCCC00"/>
              </a:buClr>
              <a:buSzTx/>
              <a:buNone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r>
              <a:rPr lang="en-US" dirty="0">
                <a:solidFill>
                  <a:srgbClr val="262626"/>
                </a:solidFill>
                <a:latin typeface="Times New Roman"/>
              </a:rPr>
              <a:t>Meeting Minutes 07/16/2019</a:t>
            </a: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marL="0" lvl="0" indent="0" fontAlgn="base">
              <a:spcAft>
                <a:spcPct val="0"/>
              </a:spcAft>
              <a:buClr>
                <a:srgbClr val="CCCC00"/>
              </a:buClr>
              <a:buSzTx/>
              <a:buNone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7F42-66AA-4881-9DE6-232D7D0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Peer Review Committee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July 31</a:t>
            </a:r>
            <a:r>
              <a:rPr lang="en-US" sz="1600" baseline="30000" dirty="0">
                <a:solidFill>
                  <a:schemeClr val="tx1"/>
                </a:solidFill>
              </a:rPr>
              <a:t>st</a:t>
            </a:r>
            <a:r>
              <a:rPr lang="en-US" sz="1600" dirty="0">
                <a:solidFill>
                  <a:schemeClr val="tx1"/>
                </a:solidFill>
              </a:rPr>
              <a:t>,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B9BF-27BE-4383-AAF1-7BD6FB2B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of New Members</a:t>
            </a:r>
          </a:p>
          <a:p>
            <a:r>
              <a:rPr lang="en-US" dirty="0"/>
              <a:t>Review of Charges</a:t>
            </a:r>
          </a:p>
          <a:p>
            <a:r>
              <a:rPr lang="en-US" dirty="0"/>
              <a:t>Data Revision </a:t>
            </a:r>
          </a:p>
          <a:p>
            <a:r>
              <a:rPr lang="en-US" dirty="0"/>
              <a:t>High Prescriber Letters</a:t>
            </a:r>
          </a:p>
          <a:p>
            <a:r>
              <a:rPr lang="en-US" dirty="0"/>
              <a:t>Access to Data</a:t>
            </a:r>
          </a:p>
          <a:p>
            <a:r>
              <a:rPr lang="en-US" dirty="0"/>
              <a:t>Next Meeting Pending Doodle Poll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3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F58E-BD09-4E88-8062-C1701AC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Legislative Update</a:t>
            </a:r>
          </a:p>
        </p:txBody>
      </p:sp>
      <p:pic>
        <p:nvPicPr>
          <p:cNvPr id="18" name="Graphic 17" descr="Scales of Justice">
            <a:extLst>
              <a:ext uri="{FF2B5EF4-FFF2-40B4-BE49-F238E27FC236}">
                <a16:creationId xmlns:a16="http://schemas.microsoft.com/office/drawing/2014/main" id="{EB207C35-BACE-4A2A-98EF-F59A984A2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12" y="1885797"/>
            <a:ext cx="2907601" cy="2907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4025-0E31-4C3A-86EA-1CEA077F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8" y="2556932"/>
            <a:ext cx="3658791" cy="3691468"/>
          </a:xfrm>
        </p:spPr>
        <p:txBody>
          <a:bodyPr>
            <a:normAutofit/>
          </a:bodyPr>
          <a:lstStyle/>
          <a:p>
            <a:r>
              <a:rPr lang="en-US" dirty="0"/>
              <a:t>Amendments Passed</a:t>
            </a:r>
          </a:p>
          <a:p>
            <a:r>
              <a:rPr lang="en-US" dirty="0"/>
              <a:t>Pending Legislation</a:t>
            </a:r>
          </a:p>
          <a:p>
            <a:r>
              <a:rPr lang="en-US" dirty="0"/>
              <a:t>Current Proposals 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6B77-129F-4FE2-8F4E-87B10B1B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940D-A530-4224-A286-F72DA190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262626"/>
                </a:solidFill>
              </a:rPr>
              <a:t>Public Act 101-0414 (SB 1665) </a:t>
            </a:r>
          </a:p>
          <a:p>
            <a:pPr lvl="2"/>
            <a:r>
              <a:rPr lang="en-US" dirty="0">
                <a:solidFill>
                  <a:srgbClr val="262626"/>
                </a:solidFill>
              </a:rPr>
              <a:t>Exempting Veterinarians from the utilization mandate for the PMP, as well as the requirement for membership on the PMP Advisory Committee and Peer Review Committee</a:t>
            </a:r>
          </a:p>
          <a:p>
            <a:pPr lvl="2"/>
            <a:r>
              <a:rPr lang="en-US" dirty="0">
                <a:solidFill>
                  <a:srgbClr val="262626"/>
                </a:solidFill>
              </a:rPr>
              <a:t>Requires reporting of suspected fraudulent activity to law enforcement </a:t>
            </a:r>
          </a:p>
        </p:txBody>
      </p:sp>
    </p:spTree>
    <p:extLst>
      <p:ext uri="{BB962C8B-B14F-4D97-AF65-F5344CB8AC3E}">
        <p14:creationId xmlns:p14="http://schemas.microsoft.com/office/powerpoint/2010/main" val="211150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8F4B-225C-4026-8F95-4DEEA3D5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Pending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DF194-5B9E-496D-88CC-B8A50201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HB 0163- real-time reporting and PMP fund</a:t>
            </a: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HB 3889- Requires Opioid Treatment Programs report to the PMP 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Dependent on the amendment 42 CFR Part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8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5CF1-9BA9-48A0-A279-386E7C7B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Legislation</a:t>
            </a:r>
            <a:br>
              <a:rPr lang="en-US" dirty="0"/>
            </a:br>
            <a:r>
              <a:rPr lang="en-US" sz="2200" dirty="0"/>
              <a:t>PMP proposals submitted to DHS Legislation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B9C0-0E9B-461E-9647-163C315D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138335" cy="3444997"/>
          </a:xfrm>
        </p:spPr>
        <p:txBody>
          <a:bodyPr/>
          <a:lstStyle/>
          <a:p>
            <a:pPr lvl="1"/>
            <a:r>
              <a:rPr lang="en-US" dirty="0"/>
              <a:t>Change the Multiple Provider Episode threshold from 3-3-1 to 5-5-6 </a:t>
            </a:r>
          </a:p>
          <a:p>
            <a:pPr lvl="1"/>
            <a:r>
              <a:rPr lang="en-US" dirty="0"/>
              <a:t>Change the reporting requirement to the PMP from all Controlled Substance II-V to include all prescription medications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5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04703-495A-4DEB-A149-40606E9AA8B9}"/>
              </a:ext>
            </a:extLst>
          </p:cNvPr>
          <p:cNvSpPr txBox="1"/>
          <p:nvPr/>
        </p:nvSpPr>
        <p:spPr>
          <a:xfrm>
            <a:off x="328612" y="3986213"/>
            <a:ext cx="51292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Montserrat" panose="00000500000000000000" pitchFamily="2" charset="0"/>
              </a:rPr>
              <a:t>Nebraska’s PDMP: Past, Present and Future</a:t>
            </a:r>
            <a:endParaRPr lang="en-US" sz="24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500" dirty="0">
                <a:solidFill>
                  <a:prstClr val="black"/>
                </a:solidFill>
                <a:latin typeface="Montserrat" panose="00000500000000000000" pitchFamily="2" charset="0"/>
              </a:rPr>
            </a:br>
            <a:r>
              <a:rPr lang="en-US" sz="1500" dirty="0">
                <a:solidFill>
                  <a:prstClr val="black"/>
                </a:solidFill>
                <a:latin typeface="Montserrat" panose="00000500000000000000" pitchFamily="2" charset="0"/>
              </a:rPr>
              <a:t>Kevin C. Borcher, PharmD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Montserrat" panose="00000500000000000000" pitchFamily="2" charset="0"/>
              </a:rPr>
              <a:t>PDMP Program Director, NEHII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CC974-99E3-4BF5-B46E-F73631C1A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63" y="5211946"/>
            <a:ext cx="653078" cy="7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D9E3C-77A4-45D6-B681-2B4E81FB6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520</TotalTime>
  <Words>441</Words>
  <Application>Microsoft Office PowerPoint</Application>
  <PresentationFormat>On-screen Show (4:3)</PresentationFormat>
  <Paragraphs>108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Montserrat</vt:lpstr>
      <vt:lpstr>Times New Roman</vt:lpstr>
      <vt:lpstr>Organic</vt:lpstr>
      <vt:lpstr>   PMP Advisory Committee</vt:lpstr>
      <vt:lpstr>Housekeeping  </vt:lpstr>
      <vt:lpstr>AGENDA</vt:lpstr>
      <vt:lpstr>Peer Review Committee July 31st, 2019</vt:lpstr>
      <vt:lpstr>Legislative Update</vt:lpstr>
      <vt:lpstr>Approved Legislation</vt:lpstr>
      <vt:lpstr>Pending Legislation</vt:lpstr>
      <vt:lpstr>Proposed Legislation PMP proposals submitted to DHS Legislation </vt:lpstr>
      <vt:lpstr>PowerPoint Presentation</vt:lpstr>
      <vt:lpstr>PowerPoint Presentation</vt:lpstr>
      <vt:lpstr>CDC- Overdose Data to Action</vt:lpstr>
      <vt:lpstr>CDC Overdose Data to Action Grant Award</vt:lpstr>
      <vt:lpstr>PMP Enhancements</vt:lpstr>
      <vt:lpstr>Integration of State and Local Prevention Response Efforts </vt:lpstr>
      <vt:lpstr>Establishing Linkages to Care</vt:lpstr>
      <vt:lpstr>Providers and Health Systems Support</vt:lpstr>
      <vt:lpstr>Partnerships with Public Safety and First Responders</vt:lpstr>
      <vt:lpstr>FY20  Funding  </vt:lpstr>
      <vt:lpstr>IT update</vt:lpstr>
      <vt:lpstr>PowerPoint Presentation</vt:lpstr>
      <vt:lpstr>Focused Workgroup</vt:lpstr>
      <vt:lpstr>PowerPoint Presentation</vt:lpstr>
      <vt:lpstr>Next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PMP Advisory Committee</dc:title>
  <dc:creator>Pointer, Sarah</dc:creator>
  <cp:lastModifiedBy>Pointer, Sarah</cp:lastModifiedBy>
  <cp:revision>31</cp:revision>
  <dcterms:created xsi:type="dcterms:W3CDTF">2019-07-16T14:32:16Z</dcterms:created>
  <dcterms:modified xsi:type="dcterms:W3CDTF">2019-10-10T19:50:14Z</dcterms:modified>
</cp:coreProperties>
</file>