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1" r:id="rId4"/>
    <p:sldId id="281" r:id="rId5"/>
    <p:sldId id="291" r:id="rId6"/>
    <p:sldId id="293" r:id="rId7"/>
    <p:sldId id="294" r:id="rId8"/>
    <p:sldId id="289" r:id="rId9"/>
    <p:sldId id="286" r:id="rId10"/>
    <p:sldId id="280" r:id="rId11"/>
    <p:sldId id="295" r:id="rId12"/>
    <p:sldId id="288" r:id="rId13"/>
    <p:sldId id="285" r:id="rId14"/>
    <p:sldId id="266" r:id="rId15"/>
    <p:sldId id="270" r:id="rId16"/>
    <p:sldId id="271"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3E3237D-E08D-4749-8DEE-306078FBBE73}">
          <p14:sldIdLst>
            <p14:sldId id="256"/>
            <p14:sldId id="257"/>
            <p14:sldId id="261"/>
            <p14:sldId id="281"/>
            <p14:sldId id="291"/>
            <p14:sldId id="293"/>
            <p14:sldId id="294"/>
            <p14:sldId id="289"/>
            <p14:sldId id="286"/>
            <p14:sldId id="280"/>
            <p14:sldId id="295"/>
            <p14:sldId id="288"/>
          </p14:sldIdLst>
        </p14:section>
        <p14:section name="Untitled Section" id="{05273764-6791-47EB-ADF2-7ACA00546169}">
          <p14:sldIdLst>
            <p14:sldId id="285"/>
            <p14:sldId id="266"/>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54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December ILPMP Registrations</a:t>
            </a:r>
          </a:p>
        </c:rich>
      </c:tx>
      <c:layout/>
      <c:overlay val="0"/>
      <c:spPr>
        <a:noFill/>
        <a:ln>
          <a:noFill/>
        </a:ln>
        <a:effectLst/>
      </c:spPr>
    </c:title>
    <c:autoTitleDeleted val="0"/>
    <c:plotArea>
      <c:layout/>
      <c:lineChart>
        <c:grouping val="standard"/>
        <c:varyColors val="0"/>
        <c:ser>
          <c:idx val="0"/>
          <c:order val="0"/>
          <c:tx>
            <c:strRef>
              <c:f>Sheet1!$B$1</c:f>
              <c:strCache>
                <c:ptCount val="1"/>
                <c:pt idx="0">
                  <c:v>Registrations</c:v>
                </c:pt>
              </c:strCache>
            </c:strRef>
          </c:tx>
          <c:spPr>
            <a:ln w="28575" cap="rnd">
              <a:solidFill>
                <a:schemeClr val="accent1"/>
              </a:solidFill>
              <a:round/>
            </a:ln>
            <a:effectLst/>
          </c:spPr>
          <c:marker>
            <c:symbol val="none"/>
          </c:marker>
          <c:cat>
            <c:numRef>
              <c:f>Sheet1!$A$2:$A$21</c:f>
              <c:numCache>
                <c:formatCode>d\-mmm</c:formatCode>
                <c:ptCount val="20"/>
                <c:pt idx="0">
                  <c:v>43070</c:v>
                </c:pt>
                <c:pt idx="1">
                  <c:v>43071</c:v>
                </c:pt>
                <c:pt idx="2">
                  <c:v>43072</c:v>
                </c:pt>
                <c:pt idx="3">
                  <c:v>43073</c:v>
                </c:pt>
                <c:pt idx="4">
                  <c:v>43074</c:v>
                </c:pt>
                <c:pt idx="5">
                  <c:v>43075</c:v>
                </c:pt>
                <c:pt idx="6">
                  <c:v>43076</c:v>
                </c:pt>
                <c:pt idx="7">
                  <c:v>43077</c:v>
                </c:pt>
                <c:pt idx="8">
                  <c:v>43078</c:v>
                </c:pt>
                <c:pt idx="9">
                  <c:v>43079</c:v>
                </c:pt>
                <c:pt idx="10">
                  <c:v>43080</c:v>
                </c:pt>
                <c:pt idx="11">
                  <c:v>43081</c:v>
                </c:pt>
                <c:pt idx="12">
                  <c:v>43082</c:v>
                </c:pt>
                <c:pt idx="13">
                  <c:v>43083</c:v>
                </c:pt>
                <c:pt idx="14">
                  <c:v>43084</c:v>
                </c:pt>
                <c:pt idx="15">
                  <c:v>43085</c:v>
                </c:pt>
                <c:pt idx="16">
                  <c:v>43086</c:v>
                </c:pt>
                <c:pt idx="17">
                  <c:v>43087</c:v>
                </c:pt>
                <c:pt idx="18">
                  <c:v>43088</c:v>
                </c:pt>
                <c:pt idx="19">
                  <c:v>43089</c:v>
                </c:pt>
              </c:numCache>
            </c:numRef>
          </c:cat>
          <c:val>
            <c:numRef>
              <c:f>Sheet1!$B$2:$B$21</c:f>
              <c:numCache>
                <c:formatCode>General</c:formatCode>
                <c:ptCount val="20"/>
                <c:pt idx="0">
                  <c:v>19</c:v>
                </c:pt>
                <c:pt idx="1">
                  <c:v>3</c:v>
                </c:pt>
                <c:pt idx="2">
                  <c:v>2</c:v>
                </c:pt>
                <c:pt idx="3">
                  <c:v>234</c:v>
                </c:pt>
                <c:pt idx="4">
                  <c:v>205</c:v>
                </c:pt>
                <c:pt idx="5">
                  <c:v>184</c:v>
                </c:pt>
                <c:pt idx="6">
                  <c:v>179</c:v>
                </c:pt>
                <c:pt idx="7">
                  <c:v>210</c:v>
                </c:pt>
                <c:pt idx="8">
                  <c:v>31</c:v>
                </c:pt>
                <c:pt idx="9">
                  <c:v>49</c:v>
                </c:pt>
                <c:pt idx="10">
                  <c:v>250</c:v>
                </c:pt>
                <c:pt idx="11">
                  <c:v>321</c:v>
                </c:pt>
                <c:pt idx="12">
                  <c:v>536</c:v>
                </c:pt>
                <c:pt idx="13">
                  <c:v>763</c:v>
                </c:pt>
                <c:pt idx="14">
                  <c:v>656</c:v>
                </c:pt>
                <c:pt idx="15">
                  <c:v>157</c:v>
                </c:pt>
                <c:pt idx="16">
                  <c:v>145</c:v>
                </c:pt>
                <c:pt idx="17">
                  <c:v>784</c:v>
                </c:pt>
                <c:pt idx="18">
                  <c:v>758</c:v>
                </c:pt>
                <c:pt idx="19">
                  <c:v>30</c:v>
                </c:pt>
              </c:numCache>
            </c:numRef>
          </c:val>
          <c:smooth val="0"/>
          <c:extLst xmlns:c16r2="http://schemas.microsoft.com/office/drawing/2015/06/chart">
            <c:ext xmlns:c16="http://schemas.microsoft.com/office/drawing/2014/chart" uri="{C3380CC4-5D6E-409C-BE32-E72D297353CC}">
              <c16:uniqueId val="{00000000-E6B5-4CF5-AB85-7C49CE3E36A8}"/>
            </c:ext>
          </c:extLst>
        </c:ser>
        <c:ser>
          <c:idx val="1"/>
          <c:order val="1"/>
          <c:tx>
            <c:strRef>
              <c:f>Sheet1!$C$1</c:f>
              <c:strCache>
                <c:ptCount val="1"/>
                <c:pt idx="0">
                  <c:v>Activations</c:v>
                </c:pt>
              </c:strCache>
            </c:strRef>
          </c:tx>
          <c:spPr>
            <a:ln w="28575" cap="rnd">
              <a:solidFill>
                <a:schemeClr val="accent2"/>
              </a:solidFill>
              <a:round/>
            </a:ln>
            <a:effectLst/>
          </c:spPr>
          <c:marker>
            <c:symbol val="none"/>
          </c:marker>
          <c:cat>
            <c:numRef>
              <c:f>Sheet1!$A$2:$A$21</c:f>
              <c:numCache>
                <c:formatCode>d\-mmm</c:formatCode>
                <c:ptCount val="20"/>
                <c:pt idx="0">
                  <c:v>43070</c:v>
                </c:pt>
                <c:pt idx="1">
                  <c:v>43071</c:v>
                </c:pt>
                <c:pt idx="2">
                  <c:v>43072</c:v>
                </c:pt>
                <c:pt idx="3">
                  <c:v>43073</c:v>
                </c:pt>
                <c:pt idx="4">
                  <c:v>43074</c:v>
                </c:pt>
                <c:pt idx="5">
                  <c:v>43075</c:v>
                </c:pt>
                <c:pt idx="6">
                  <c:v>43076</c:v>
                </c:pt>
                <c:pt idx="7">
                  <c:v>43077</c:v>
                </c:pt>
                <c:pt idx="8">
                  <c:v>43078</c:v>
                </c:pt>
                <c:pt idx="9">
                  <c:v>43079</c:v>
                </c:pt>
                <c:pt idx="10">
                  <c:v>43080</c:v>
                </c:pt>
                <c:pt idx="11">
                  <c:v>43081</c:v>
                </c:pt>
                <c:pt idx="12">
                  <c:v>43082</c:v>
                </c:pt>
                <c:pt idx="13">
                  <c:v>43083</c:v>
                </c:pt>
                <c:pt idx="14">
                  <c:v>43084</c:v>
                </c:pt>
                <c:pt idx="15">
                  <c:v>43085</c:v>
                </c:pt>
                <c:pt idx="16">
                  <c:v>43086</c:v>
                </c:pt>
                <c:pt idx="17">
                  <c:v>43087</c:v>
                </c:pt>
                <c:pt idx="18">
                  <c:v>43088</c:v>
                </c:pt>
                <c:pt idx="19">
                  <c:v>43089</c:v>
                </c:pt>
              </c:numCache>
            </c:numRef>
          </c:cat>
          <c:val>
            <c:numRef>
              <c:f>Sheet1!$C$2:$C$21</c:f>
              <c:numCache>
                <c:formatCode>General</c:formatCode>
                <c:ptCount val="20"/>
                <c:pt idx="0">
                  <c:v>14</c:v>
                </c:pt>
                <c:pt idx="1">
                  <c:v>0</c:v>
                </c:pt>
                <c:pt idx="2">
                  <c:v>0</c:v>
                </c:pt>
                <c:pt idx="3">
                  <c:v>17</c:v>
                </c:pt>
                <c:pt idx="4">
                  <c:v>103</c:v>
                </c:pt>
                <c:pt idx="5">
                  <c:v>205</c:v>
                </c:pt>
                <c:pt idx="6">
                  <c:v>179</c:v>
                </c:pt>
                <c:pt idx="7">
                  <c:v>100</c:v>
                </c:pt>
                <c:pt idx="8">
                  <c:v>0</c:v>
                </c:pt>
                <c:pt idx="9">
                  <c:v>0</c:v>
                </c:pt>
                <c:pt idx="10">
                  <c:v>198</c:v>
                </c:pt>
                <c:pt idx="11">
                  <c:v>148</c:v>
                </c:pt>
                <c:pt idx="12">
                  <c:v>169</c:v>
                </c:pt>
                <c:pt idx="13">
                  <c:v>280</c:v>
                </c:pt>
                <c:pt idx="14">
                  <c:v>166</c:v>
                </c:pt>
                <c:pt idx="15">
                  <c:v>1</c:v>
                </c:pt>
                <c:pt idx="16">
                  <c:v>6</c:v>
                </c:pt>
                <c:pt idx="17">
                  <c:v>118</c:v>
                </c:pt>
                <c:pt idx="18">
                  <c:v>244</c:v>
                </c:pt>
                <c:pt idx="19">
                  <c:v>1</c:v>
                </c:pt>
              </c:numCache>
            </c:numRef>
          </c:val>
          <c:smooth val="0"/>
          <c:extLst xmlns:c16r2="http://schemas.microsoft.com/office/drawing/2015/06/chart">
            <c:ext xmlns:c16="http://schemas.microsoft.com/office/drawing/2014/chart" uri="{C3380CC4-5D6E-409C-BE32-E72D297353CC}">
              <c16:uniqueId val="{00000001-E6B5-4CF5-AB85-7C49CE3E36A8}"/>
            </c:ext>
          </c:extLst>
        </c:ser>
        <c:ser>
          <c:idx val="2"/>
          <c:order val="2"/>
          <c:tx>
            <c:strRef>
              <c:f>Sheet1!$G$1</c:f>
              <c:strCache>
                <c:ptCount val="1"/>
                <c:pt idx="0">
                  <c:v>Outstanding</c:v>
                </c:pt>
              </c:strCache>
            </c:strRef>
          </c:tx>
          <c:spPr>
            <a:ln w="28575" cap="rnd">
              <a:solidFill>
                <a:srgbClr val="FF0000"/>
              </a:solidFill>
              <a:round/>
            </a:ln>
            <a:effectLst/>
          </c:spPr>
          <c:marker>
            <c:symbol val="none"/>
          </c:marker>
          <c:cat>
            <c:numRef>
              <c:f>Sheet1!$A$2:$A$21</c:f>
              <c:numCache>
                <c:formatCode>d\-mmm</c:formatCode>
                <c:ptCount val="20"/>
                <c:pt idx="0">
                  <c:v>43070</c:v>
                </c:pt>
                <c:pt idx="1">
                  <c:v>43071</c:v>
                </c:pt>
                <c:pt idx="2">
                  <c:v>43072</c:v>
                </c:pt>
                <c:pt idx="3">
                  <c:v>43073</c:v>
                </c:pt>
                <c:pt idx="4">
                  <c:v>43074</c:v>
                </c:pt>
                <c:pt idx="5">
                  <c:v>43075</c:v>
                </c:pt>
                <c:pt idx="6">
                  <c:v>43076</c:v>
                </c:pt>
                <c:pt idx="7">
                  <c:v>43077</c:v>
                </c:pt>
                <c:pt idx="8">
                  <c:v>43078</c:v>
                </c:pt>
                <c:pt idx="9">
                  <c:v>43079</c:v>
                </c:pt>
                <c:pt idx="10">
                  <c:v>43080</c:v>
                </c:pt>
                <c:pt idx="11">
                  <c:v>43081</c:v>
                </c:pt>
                <c:pt idx="12">
                  <c:v>43082</c:v>
                </c:pt>
                <c:pt idx="13">
                  <c:v>43083</c:v>
                </c:pt>
                <c:pt idx="14">
                  <c:v>43084</c:v>
                </c:pt>
                <c:pt idx="15">
                  <c:v>43085</c:v>
                </c:pt>
                <c:pt idx="16">
                  <c:v>43086</c:v>
                </c:pt>
                <c:pt idx="17">
                  <c:v>43087</c:v>
                </c:pt>
                <c:pt idx="18">
                  <c:v>43088</c:v>
                </c:pt>
                <c:pt idx="19">
                  <c:v>43089</c:v>
                </c:pt>
              </c:numCache>
            </c:numRef>
          </c:cat>
          <c:val>
            <c:numRef>
              <c:f>Sheet1!$G$2:$G$21</c:f>
              <c:numCache>
                <c:formatCode>General</c:formatCode>
                <c:ptCount val="20"/>
                <c:pt idx="1">
                  <c:v>8</c:v>
                </c:pt>
                <c:pt idx="2">
                  <c:v>10</c:v>
                </c:pt>
                <c:pt idx="3">
                  <c:v>227</c:v>
                </c:pt>
                <c:pt idx="4">
                  <c:v>329</c:v>
                </c:pt>
                <c:pt idx="5">
                  <c:v>308</c:v>
                </c:pt>
                <c:pt idx="6">
                  <c:v>308</c:v>
                </c:pt>
                <c:pt idx="7">
                  <c:v>418</c:v>
                </c:pt>
                <c:pt idx="8">
                  <c:v>449</c:v>
                </c:pt>
                <c:pt idx="9">
                  <c:v>498</c:v>
                </c:pt>
                <c:pt idx="10">
                  <c:v>550</c:v>
                </c:pt>
                <c:pt idx="11">
                  <c:v>723</c:v>
                </c:pt>
                <c:pt idx="12">
                  <c:v>1090</c:v>
                </c:pt>
                <c:pt idx="13">
                  <c:v>1573</c:v>
                </c:pt>
                <c:pt idx="14">
                  <c:v>2063</c:v>
                </c:pt>
                <c:pt idx="15">
                  <c:v>2219</c:v>
                </c:pt>
                <c:pt idx="16">
                  <c:v>2358</c:v>
                </c:pt>
                <c:pt idx="17">
                  <c:v>3024</c:v>
                </c:pt>
                <c:pt idx="18">
                  <c:v>3538</c:v>
                </c:pt>
                <c:pt idx="19">
                  <c:v>3567</c:v>
                </c:pt>
              </c:numCache>
            </c:numRef>
          </c:val>
          <c:smooth val="0"/>
          <c:extLst xmlns:c16r2="http://schemas.microsoft.com/office/drawing/2015/06/chart">
            <c:ext xmlns:c16="http://schemas.microsoft.com/office/drawing/2014/chart" uri="{C3380CC4-5D6E-409C-BE32-E72D297353CC}">
              <c16:uniqueId val="{00000002-E6B5-4CF5-AB85-7C49CE3E36A8}"/>
            </c:ext>
          </c:extLst>
        </c:ser>
        <c:dLbls>
          <c:showLegendKey val="0"/>
          <c:showVal val="0"/>
          <c:showCatName val="0"/>
          <c:showSerName val="0"/>
          <c:showPercent val="0"/>
          <c:showBubbleSize val="0"/>
        </c:dLbls>
        <c:marker val="1"/>
        <c:smooth val="0"/>
        <c:axId val="83237888"/>
        <c:axId val="83243776"/>
      </c:lineChart>
      <c:dateAx>
        <c:axId val="83237888"/>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36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crossAx val="83243776"/>
        <c:crosses val="autoZero"/>
        <c:auto val="1"/>
        <c:lblOffset val="100"/>
        <c:baseTimeUnit val="days"/>
      </c:dateAx>
      <c:valAx>
        <c:axId val="832437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32378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28575" cap="flat" cmpd="sng" algn="ctr">
      <a:solidFill>
        <a:schemeClr val="tx1">
          <a:lumMod val="15000"/>
          <a:lumOff val="85000"/>
        </a:schemeClr>
      </a:solidFill>
      <a:round/>
    </a:ln>
    <a:effectLst/>
  </c:spPr>
  <c:txPr>
    <a:bodyPr/>
    <a:lstStyle/>
    <a:p>
      <a:pPr>
        <a:defRPr>
          <a:solidFill>
            <a:schemeClr val="tx1"/>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a:solidFill>
                  <a:schemeClr val="accent6">
                    <a:lumMod val="75000"/>
                  </a:schemeClr>
                </a:solidFill>
              </a:rPr>
              <a:t>Projected increase in the number of EHR connections</a:t>
            </a:r>
            <a:r>
              <a:rPr lang="en-US" sz="1800" baseline="0">
                <a:solidFill>
                  <a:schemeClr val="accent6">
                    <a:lumMod val="75000"/>
                  </a:schemeClr>
                </a:solidFill>
              </a:rPr>
              <a:t> from 14 to 37 from September 1, 2017 to July 1st, 2018</a:t>
            </a:r>
            <a:endParaRPr lang="en-US" sz="1800">
              <a:solidFill>
                <a:schemeClr val="accent6">
                  <a:lumMod val="75000"/>
                </a:schemeClr>
              </a:solidFill>
            </a:endParaRPr>
          </a:p>
        </c:rich>
      </c:tx>
      <c:layout/>
      <c:overlay val="0"/>
      <c:spPr>
        <a:noFill/>
        <a:ln>
          <a:noFill/>
        </a:ln>
        <a:effectLst/>
      </c:spPr>
    </c:title>
    <c:autoTitleDeleted val="0"/>
    <c:plotArea>
      <c:layout/>
      <c:barChart>
        <c:barDir val="col"/>
        <c:grouping val="clustered"/>
        <c:varyColors val="0"/>
        <c:ser>
          <c:idx val="1"/>
          <c:order val="0"/>
          <c:tx>
            <c:strRef>
              <c:f>Sheet1!$C$1</c:f>
              <c:strCache>
                <c:ptCount val="1"/>
                <c:pt idx="0">
                  <c:v>Potential Connections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September</c:v>
                </c:pt>
                <c:pt idx="1">
                  <c:v>October</c:v>
                </c:pt>
                <c:pt idx="2">
                  <c:v>November</c:v>
                </c:pt>
                <c:pt idx="3">
                  <c:v>December</c:v>
                </c:pt>
                <c:pt idx="4">
                  <c:v>January</c:v>
                </c:pt>
                <c:pt idx="5">
                  <c:v>February</c:v>
                </c:pt>
                <c:pt idx="6">
                  <c:v>March</c:v>
                </c:pt>
                <c:pt idx="7">
                  <c:v>April</c:v>
                </c:pt>
                <c:pt idx="8">
                  <c:v>May</c:v>
                </c:pt>
                <c:pt idx="9">
                  <c:v>June</c:v>
                </c:pt>
                <c:pt idx="10">
                  <c:v>Target</c:v>
                </c:pt>
              </c:strCache>
            </c:strRef>
          </c:cat>
          <c:val>
            <c:numRef>
              <c:f>Sheet1!$C$2:$C$12</c:f>
              <c:numCache>
                <c:formatCode>General</c:formatCode>
                <c:ptCount val="11"/>
                <c:pt idx="0">
                  <c:v>32</c:v>
                </c:pt>
                <c:pt idx="1">
                  <c:v>29</c:v>
                </c:pt>
                <c:pt idx="2">
                  <c:v>32</c:v>
                </c:pt>
                <c:pt idx="3">
                  <c:v>25</c:v>
                </c:pt>
              </c:numCache>
            </c:numRef>
          </c:val>
          <c:extLst xmlns:c16r2="http://schemas.microsoft.com/office/drawing/2015/06/chart">
            <c:ext xmlns:c16="http://schemas.microsoft.com/office/drawing/2014/chart" uri="{C3380CC4-5D6E-409C-BE32-E72D297353CC}">
              <c16:uniqueId val="{00000000-1248-420D-B565-5923E0E729AC}"/>
            </c:ext>
          </c:extLst>
        </c:ser>
        <c:ser>
          <c:idx val="2"/>
          <c:order val="1"/>
          <c:tx>
            <c:strRef>
              <c:f>Sheet1!$D$1</c:f>
              <c:strCache>
                <c:ptCount val="1"/>
                <c:pt idx="0">
                  <c:v>Total Automated Connections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76200" cap="rnd">
                <a:solidFill>
                  <a:schemeClr val="accent6"/>
                </a:solidFill>
                <a:prstDash val="sysDot"/>
              </a:ln>
              <a:effectLst/>
            </c:spPr>
            <c:trendlineType val="linear"/>
            <c:dispRSqr val="0"/>
            <c:dispEq val="0"/>
          </c:trendline>
          <c:cat>
            <c:strRef>
              <c:f>Sheet1!$A$2:$A$12</c:f>
              <c:strCache>
                <c:ptCount val="11"/>
                <c:pt idx="0">
                  <c:v>September</c:v>
                </c:pt>
                <c:pt idx="1">
                  <c:v>October</c:v>
                </c:pt>
                <c:pt idx="2">
                  <c:v>November</c:v>
                </c:pt>
                <c:pt idx="3">
                  <c:v>December</c:v>
                </c:pt>
                <c:pt idx="4">
                  <c:v>January</c:v>
                </c:pt>
                <c:pt idx="5">
                  <c:v>February</c:v>
                </c:pt>
                <c:pt idx="6">
                  <c:v>March</c:v>
                </c:pt>
                <c:pt idx="7">
                  <c:v>April</c:v>
                </c:pt>
                <c:pt idx="8">
                  <c:v>May</c:v>
                </c:pt>
                <c:pt idx="9">
                  <c:v>June</c:v>
                </c:pt>
                <c:pt idx="10">
                  <c:v>Target</c:v>
                </c:pt>
              </c:strCache>
            </c:strRef>
          </c:cat>
          <c:val>
            <c:numRef>
              <c:f>Sheet1!$D$2:$D$12</c:f>
              <c:numCache>
                <c:formatCode>General</c:formatCode>
                <c:ptCount val="11"/>
                <c:pt idx="0">
                  <c:v>14</c:v>
                </c:pt>
                <c:pt idx="1">
                  <c:v>17</c:v>
                </c:pt>
                <c:pt idx="2">
                  <c:v>18</c:v>
                </c:pt>
                <c:pt idx="3">
                  <c:v>25</c:v>
                </c:pt>
                <c:pt idx="10">
                  <c:v>37</c:v>
                </c:pt>
              </c:numCache>
            </c:numRef>
          </c:val>
          <c:extLst xmlns:c16r2="http://schemas.microsoft.com/office/drawing/2015/06/chart">
            <c:ext xmlns:c16="http://schemas.microsoft.com/office/drawing/2014/chart" uri="{C3380CC4-5D6E-409C-BE32-E72D297353CC}">
              <c16:uniqueId val="{00000002-1248-420D-B565-5923E0E729AC}"/>
            </c:ext>
          </c:extLst>
        </c:ser>
        <c:dLbls>
          <c:dLblPos val="outEnd"/>
          <c:showLegendKey val="0"/>
          <c:showVal val="1"/>
          <c:showCatName val="0"/>
          <c:showSerName val="0"/>
          <c:showPercent val="0"/>
          <c:showBubbleSize val="0"/>
        </c:dLbls>
        <c:gapWidth val="219"/>
        <c:overlap val="-27"/>
        <c:axId val="45298432"/>
        <c:axId val="46299776"/>
      </c:barChart>
      <c:catAx>
        <c:axId val="45298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299776"/>
        <c:crosses val="autoZero"/>
        <c:auto val="1"/>
        <c:lblAlgn val="ctr"/>
        <c:lblOffset val="100"/>
        <c:noMultiLvlLbl val="0"/>
      </c:catAx>
      <c:valAx>
        <c:axId val="462997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2984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PMP</a:t>
            </a:r>
            <a:r>
              <a:rPr lang="en-US" baseline="0" dirty="0" smtClean="0"/>
              <a:t> Queries* by Month</a:t>
            </a:r>
            <a:endParaRPr lang="en-US" dirty="0"/>
          </a:p>
        </c:rich>
      </c:tx>
      <c:layout/>
      <c:overlay val="0"/>
    </c:title>
    <c:autoTitleDeleted val="0"/>
    <c:plotArea>
      <c:layout/>
      <c:lineChart>
        <c:grouping val="standard"/>
        <c:varyColors val="0"/>
        <c:ser>
          <c:idx val="0"/>
          <c:order val="0"/>
          <c:tx>
            <c:strRef>
              <c:f>Sheet1!$B$1</c:f>
              <c:strCache>
                <c:ptCount val="1"/>
                <c:pt idx="0">
                  <c:v>Queries</c:v>
                </c:pt>
              </c:strCache>
            </c:strRef>
          </c:tx>
          <c:marker>
            <c:symbol val="none"/>
          </c:marker>
          <c:cat>
            <c:numRef>
              <c:f>Sheet1!$A$2:$A$44</c:f>
              <c:numCache>
                <c:formatCode>mmm\-yy</c:formatCode>
                <c:ptCount val="43"/>
                <c:pt idx="0">
                  <c:v>41730</c:v>
                </c:pt>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numCache>
            </c:numRef>
          </c:cat>
          <c:val>
            <c:numRef>
              <c:f>Sheet1!$B$2:$B$44</c:f>
              <c:numCache>
                <c:formatCode>_(* #,##0_);_(* \(#,##0\);_(* "-"??_);_(@_)</c:formatCode>
                <c:ptCount val="43"/>
                <c:pt idx="0">
                  <c:v>2600</c:v>
                </c:pt>
                <c:pt idx="1">
                  <c:v>5565</c:v>
                </c:pt>
                <c:pt idx="2">
                  <c:v>5135</c:v>
                </c:pt>
                <c:pt idx="3">
                  <c:v>5198</c:v>
                </c:pt>
                <c:pt idx="4">
                  <c:v>5639</c:v>
                </c:pt>
                <c:pt idx="5">
                  <c:v>5941</c:v>
                </c:pt>
                <c:pt idx="6">
                  <c:v>4713</c:v>
                </c:pt>
                <c:pt idx="7">
                  <c:v>6121</c:v>
                </c:pt>
                <c:pt idx="8">
                  <c:v>6530</c:v>
                </c:pt>
                <c:pt idx="9">
                  <c:v>5552</c:v>
                </c:pt>
                <c:pt idx="10">
                  <c:v>5248</c:v>
                </c:pt>
                <c:pt idx="11">
                  <c:v>6204</c:v>
                </c:pt>
                <c:pt idx="12">
                  <c:v>6112</c:v>
                </c:pt>
                <c:pt idx="13">
                  <c:v>5760</c:v>
                </c:pt>
                <c:pt idx="14">
                  <c:v>5077</c:v>
                </c:pt>
                <c:pt idx="15">
                  <c:v>22135</c:v>
                </c:pt>
                <c:pt idx="16">
                  <c:v>10312</c:v>
                </c:pt>
                <c:pt idx="17">
                  <c:v>10679</c:v>
                </c:pt>
                <c:pt idx="18">
                  <c:v>11303</c:v>
                </c:pt>
                <c:pt idx="19">
                  <c:v>13396</c:v>
                </c:pt>
                <c:pt idx="20">
                  <c:v>15708</c:v>
                </c:pt>
                <c:pt idx="21">
                  <c:v>16225</c:v>
                </c:pt>
                <c:pt idx="22">
                  <c:v>16826</c:v>
                </c:pt>
                <c:pt idx="23">
                  <c:v>19822</c:v>
                </c:pt>
                <c:pt idx="24">
                  <c:v>19738</c:v>
                </c:pt>
                <c:pt idx="25">
                  <c:v>83785</c:v>
                </c:pt>
                <c:pt idx="26">
                  <c:v>224670</c:v>
                </c:pt>
                <c:pt idx="27">
                  <c:v>237648</c:v>
                </c:pt>
                <c:pt idx="28">
                  <c:v>280094</c:v>
                </c:pt>
                <c:pt idx="29">
                  <c:v>265793</c:v>
                </c:pt>
                <c:pt idx="30">
                  <c:v>265902</c:v>
                </c:pt>
                <c:pt idx="31">
                  <c:v>237694</c:v>
                </c:pt>
                <c:pt idx="32">
                  <c:v>199410</c:v>
                </c:pt>
                <c:pt idx="33">
                  <c:v>221288</c:v>
                </c:pt>
                <c:pt idx="34">
                  <c:v>353545</c:v>
                </c:pt>
                <c:pt idx="35">
                  <c:v>596846</c:v>
                </c:pt>
                <c:pt idx="36">
                  <c:v>544557</c:v>
                </c:pt>
                <c:pt idx="37">
                  <c:v>841245</c:v>
                </c:pt>
                <c:pt idx="38">
                  <c:v>899991</c:v>
                </c:pt>
                <c:pt idx="39">
                  <c:v>867630</c:v>
                </c:pt>
                <c:pt idx="40">
                  <c:v>991201</c:v>
                </c:pt>
                <c:pt idx="41">
                  <c:v>717479</c:v>
                </c:pt>
                <c:pt idx="42">
                  <c:v>1038846</c:v>
                </c:pt>
              </c:numCache>
            </c:numRef>
          </c:val>
          <c:smooth val="0"/>
        </c:ser>
        <c:dLbls>
          <c:showLegendKey val="0"/>
          <c:showVal val="0"/>
          <c:showCatName val="0"/>
          <c:showSerName val="0"/>
          <c:showPercent val="0"/>
          <c:showBubbleSize val="0"/>
        </c:dLbls>
        <c:marker val="1"/>
        <c:smooth val="0"/>
        <c:axId val="100580736"/>
        <c:axId val="6730112"/>
      </c:lineChart>
      <c:dateAx>
        <c:axId val="100580736"/>
        <c:scaling>
          <c:orientation val="minMax"/>
        </c:scaling>
        <c:delete val="0"/>
        <c:axPos val="b"/>
        <c:numFmt formatCode="mmm\-yy" sourceLinked="1"/>
        <c:majorTickMark val="out"/>
        <c:minorTickMark val="none"/>
        <c:tickLblPos val="nextTo"/>
        <c:txPr>
          <a:bodyPr/>
          <a:lstStyle/>
          <a:p>
            <a:pPr>
              <a:defRPr sz="1000"/>
            </a:pPr>
            <a:endParaRPr lang="en-US"/>
          </a:p>
        </c:txPr>
        <c:crossAx val="6730112"/>
        <c:crosses val="autoZero"/>
        <c:auto val="1"/>
        <c:lblOffset val="100"/>
        <c:baseTimeUnit val="months"/>
      </c:dateAx>
      <c:valAx>
        <c:axId val="6730112"/>
        <c:scaling>
          <c:orientation val="minMax"/>
        </c:scaling>
        <c:delete val="0"/>
        <c:axPos val="l"/>
        <c:numFmt formatCode="_(* #,##0_);_(* \(#,##0\);_(* &quot;-&quot;??_);_(@_)" sourceLinked="1"/>
        <c:majorTickMark val="out"/>
        <c:minorTickMark val="none"/>
        <c:tickLblPos val="nextTo"/>
        <c:txPr>
          <a:bodyPr/>
          <a:lstStyle/>
          <a:p>
            <a:pPr>
              <a:defRPr sz="1000"/>
            </a:pPr>
            <a:endParaRPr lang="en-US"/>
          </a:p>
        </c:txPr>
        <c:crossAx val="1005807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64DCE245-7CE0-4B7E-86CB-7BEAF756E258}" type="datetimeFigureOut">
              <a:rPr lang="en-US" smtClean="0"/>
              <a:t>12/20/2017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FD0FF04E-66EF-4887-AF8B-DB923F4FE79F}" type="slidenum">
              <a:rPr lang="en-US" smtClean="0"/>
              <a:t>‹#›</a:t>
            </a:fld>
            <a:endParaRPr lang="en-US"/>
          </a:p>
        </p:txBody>
      </p:sp>
    </p:spTree>
    <p:extLst>
      <p:ext uri="{BB962C8B-B14F-4D97-AF65-F5344CB8AC3E}">
        <p14:creationId xmlns:p14="http://schemas.microsoft.com/office/powerpoint/2010/main" val="1821081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A78ABD-E325-4368-B6C3-50738F9ED8BD}"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2524704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A78ABD-E325-4368-B6C3-50738F9ED8BD}"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357719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A78ABD-E325-4368-B6C3-50738F9ED8BD}"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69366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a:xfrm>
            <a:off x="457200" y="1828800"/>
            <a:ext cx="8229600" cy="4297363"/>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76639"/>
            <a:ext cx="2133600" cy="365125"/>
          </a:xfrm>
        </p:spPr>
        <p:txBody>
          <a:bodyPr/>
          <a:lstStyle/>
          <a:p>
            <a:fld id="{C1FDFFE0-B43C-44FD-B53F-45E82332E5D5}" type="datetime1">
              <a:rPr lang="en-US" smtClean="0"/>
              <a:t>12/20/2017</a:t>
            </a:fld>
            <a:endParaRPr lang="en-US"/>
          </a:p>
        </p:txBody>
      </p:sp>
      <p:sp>
        <p:nvSpPr>
          <p:cNvPr id="6" name="Slide Number Placeholder 5"/>
          <p:cNvSpPr>
            <a:spLocks noGrp="1"/>
          </p:cNvSpPr>
          <p:nvPr>
            <p:ph type="sldNum" sz="quarter" idx="12"/>
          </p:nvPr>
        </p:nvSpPr>
        <p:spPr>
          <a:xfrm>
            <a:off x="3505200" y="6376639"/>
            <a:ext cx="2133600" cy="365125"/>
          </a:xfrm>
        </p:spPr>
        <p:txBody>
          <a:bodyPr/>
          <a:lstStyle/>
          <a:p>
            <a:fld id="{8E2BB739-DA7D-46D4-AB08-EB05A595F6CE}" type="slidenum">
              <a:rPr lang="en-US" smtClean="0"/>
              <a:t>‹#›</a:t>
            </a:fld>
            <a:endParaRPr lang="en-US"/>
          </a:p>
        </p:txBody>
      </p:sp>
      <p:sp>
        <p:nvSpPr>
          <p:cNvPr id="8" name="Content Placeholder 2"/>
          <p:cNvSpPr>
            <a:spLocks noGrp="1"/>
          </p:cNvSpPr>
          <p:nvPr>
            <p:ph idx="13" hasCustomPrompt="1"/>
          </p:nvPr>
        </p:nvSpPr>
        <p:spPr>
          <a:xfrm>
            <a:off x="457200" y="1295400"/>
            <a:ext cx="8229600" cy="533400"/>
          </a:xfrm>
        </p:spPr>
        <p:txBody>
          <a:bodyPr/>
          <a:lstStyle>
            <a:lvl1pPr marL="0" indent="0">
              <a:buNone/>
              <a:defRPr sz="1600" i="0"/>
            </a:lvl1pPr>
          </a:lstStyle>
          <a:p>
            <a:pPr lvl="0"/>
            <a:r>
              <a:rPr lang="en-US" dirty="0" smtClean="0"/>
              <a:t>Kicker</a:t>
            </a:r>
            <a:endParaRPr lang="en-US" dirty="0"/>
          </a:p>
        </p:txBody>
      </p:sp>
      <p:cxnSp>
        <p:nvCxnSpPr>
          <p:cNvPr id="9" name="Straight Connector 8"/>
          <p:cNvCxnSpPr/>
          <p:nvPr userDrawn="1"/>
        </p:nvCxnSpPr>
        <p:spPr>
          <a:xfrm>
            <a:off x="457200" y="1219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6412083"/>
            <a:ext cx="990600" cy="294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927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A78ABD-E325-4368-B6C3-50738F9ED8BD}"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265909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A78ABD-E325-4368-B6C3-50738F9ED8BD}"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3777724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A78ABD-E325-4368-B6C3-50738F9ED8BD}"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407781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A78ABD-E325-4368-B6C3-50738F9ED8BD}" type="datetimeFigureOut">
              <a:rPr lang="en-US" smtClean="0"/>
              <a:t>12/20/2017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2617473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A78ABD-E325-4368-B6C3-50738F9ED8BD}" type="datetimeFigureOut">
              <a:rPr lang="en-US" smtClean="0"/>
              <a:t>12/20/2017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417921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78ABD-E325-4368-B6C3-50738F9ED8BD}" type="datetimeFigureOut">
              <a:rPr lang="en-US" smtClean="0"/>
              <a:t>12/20/2017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3048665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A78ABD-E325-4368-B6C3-50738F9ED8BD}"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155536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A78ABD-E325-4368-B6C3-50738F9ED8BD}"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61F97-E39A-4054-BD21-254C502A47DA}" type="slidenum">
              <a:rPr lang="en-US" smtClean="0"/>
              <a:t>‹#›</a:t>
            </a:fld>
            <a:endParaRPr lang="en-US"/>
          </a:p>
        </p:txBody>
      </p:sp>
    </p:spTree>
    <p:extLst>
      <p:ext uri="{BB962C8B-B14F-4D97-AF65-F5344CB8AC3E}">
        <p14:creationId xmlns:p14="http://schemas.microsoft.com/office/powerpoint/2010/main" val="97649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78ABD-E325-4368-B6C3-50738F9ED8BD}" type="datetimeFigureOut">
              <a:rPr lang="en-US" smtClean="0"/>
              <a:t>12/20/2017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61F97-E39A-4054-BD21-254C502A47DA}" type="slidenum">
              <a:rPr lang="en-US" smtClean="0"/>
              <a:t>‹#›</a:t>
            </a:fld>
            <a:endParaRPr lang="en-US"/>
          </a:p>
        </p:txBody>
      </p:sp>
    </p:spTree>
    <p:extLst>
      <p:ext uri="{BB962C8B-B14F-4D97-AF65-F5344CB8AC3E}">
        <p14:creationId xmlns:p14="http://schemas.microsoft.com/office/powerpoint/2010/main" val="1514841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dhs.pmp@illinois.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2514599"/>
          </a:xfrm>
        </p:spPr>
        <p:txBody>
          <a:bodyPr/>
          <a:lstStyle/>
          <a:p>
            <a:r>
              <a:rPr lang="en-US" dirty="0" smtClean="0"/>
              <a:t>PMP Advisory Committee</a:t>
            </a:r>
            <a:endParaRPr lang="en-US" dirty="0"/>
          </a:p>
        </p:txBody>
      </p:sp>
      <p:sp>
        <p:nvSpPr>
          <p:cNvPr id="3" name="Subtitle 2"/>
          <p:cNvSpPr>
            <a:spLocks noGrp="1"/>
          </p:cNvSpPr>
          <p:nvPr>
            <p:ph type="subTitle" idx="1"/>
          </p:nvPr>
        </p:nvSpPr>
        <p:spPr/>
        <p:txBody>
          <a:bodyPr/>
          <a:lstStyle/>
          <a:p>
            <a:r>
              <a:rPr lang="en-US" dirty="0" smtClean="0"/>
              <a:t>Chair:  Sarah Pointer, Pharm D.</a:t>
            </a:r>
          </a:p>
          <a:p>
            <a:r>
              <a:rPr lang="en-US" dirty="0" smtClean="0"/>
              <a:t>PMP Admin: Craig Berberet</a:t>
            </a:r>
          </a:p>
          <a:p>
            <a:r>
              <a:rPr lang="en-US" dirty="0" smtClean="0"/>
              <a:t>December 20, 2017</a:t>
            </a:r>
            <a:endParaRPr lang="en-US" dirty="0"/>
          </a:p>
        </p:txBody>
      </p:sp>
    </p:spTree>
    <p:extLst>
      <p:ext uri="{BB962C8B-B14F-4D97-AF65-F5344CB8AC3E}">
        <p14:creationId xmlns:p14="http://schemas.microsoft.com/office/powerpoint/2010/main" val="618470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tx2"/>
                </a:solidFill>
              </a:rPr>
              <a:t>PMP</a:t>
            </a:r>
            <a:r>
              <a:rPr lang="en-US" dirty="0" err="1" smtClean="0"/>
              <a:t>now</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b="1" dirty="0"/>
              <a:t>Spots are limited. Sign up now. </a:t>
            </a:r>
            <a:endParaRPr lang="en-US" dirty="0"/>
          </a:p>
          <a:p>
            <a:pPr marL="0" indent="0">
              <a:buNone/>
            </a:pPr>
            <a:r>
              <a:rPr lang="en-US" dirty="0"/>
              <a:t> </a:t>
            </a:r>
          </a:p>
          <a:p>
            <a:pPr marL="0" indent="0">
              <a:buNone/>
            </a:pPr>
            <a:r>
              <a:rPr lang="en-US" dirty="0"/>
              <a:t>Congratulations, you’ve been identified as a top PMP requester, one of our most valued PMP users. </a:t>
            </a:r>
          </a:p>
          <a:p>
            <a:pPr marL="0" indent="0">
              <a:buNone/>
            </a:pPr>
            <a:r>
              <a:rPr lang="en-US" dirty="0"/>
              <a:t> </a:t>
            </a:r>
          </a:p>
          <a:p>
            <a:pPr marL="0" indent="0">
              <a:buNone/>
            </a:pPr>
            <a:r>
              <a:rPr lang="en-US" dirty="0"/>
              <a:t>That’s why we’re inviting you to participate in a unique opportunity: a chance to utilize a service that will make it quicker and easier for you to access your patient’s records. </a:t>
            </a:r>
          </a:p>
          <a:p>
            <a:pPr marL="0" indent="0">
              <a:buNone/>
            </a:pPr>
            <a:r>
              <a:rPr lang="en-US" dirty="0"/>
              <a:t> </a:t>
            </a:r>
          </a:p>
          <a:p>
            <a:pPr marL="0" indent="0">
              <a:buNone/>
            </a:pPr>
            <a:r>
              <a:rPr lang="en-US" b="1" dirty="0" err="1"/>
              <a:t>PMPnow</a:t>
            </a:r>
            <a:r>
              <a:rPr lang="en-US" dirty="0"/>
              <a:t> allows your electronic health record system to automatically send requests to the PMP. Patient information is then viewable within seconds inside your EHR.  No more logging on to the website and remembering passwords. </a:t>
            </a:r>
          </a:p>
          <a:p>
            <a:pPr marL="0" indent="0">
              <a:buNone/>
            </a:pPr>
            <a:r>
              <a:rPr lang="en-US" dirty="0"/>
              <a:t> </a:t>
            </a:r>
          </a:p>
          <a:p>
            <a:pPr marL="0" indent="0">
              <a:buNone/>
            </a:pPr>
            <a:r>
              <a:rPr lang="en-US" b="1" dirty="0" err="1"/>
              <a:t>PMPnow</a:t>
            </a:r>
            <a:r>
              <a:rPr lang="en-US" dirty="0"/>
              <a:t> is being used in over 25 healthcare organizations in Illinois, Missouri and Iowa at over 400 sites.</a:t>
            </a:r>
          </a:p>
          <a:p>
            <a:pPr marL="0" indent="0">
              <a:buNone/>
            </a:pPr>
            <a:r>
              <a:rPr lang="en-US" dirty="0"/>
              <a:t> </a:t>
            </a:r>
          </a:p>
          <a:p>
            <a:pPr marL="0" indent="0">
              <a:buNone/>
            </a:pPr>
            <a:r>
              <a:rPr lang="en-US" dirty="0"/>
              <a:t>If you’d like more information please contact us at </a:t>
            </a:r>
            <a:r>
              <a:rPr lang="en-US" u="sng" dirty="0">
                <a:hlinkClick r:id="rId2"/>
              </a:rPr>
              <a:t>dhs.pmp@illinois.gov</a:t>
            </a:r>
            <a:r>
              <a:rPr lang="en-US" dirty="0"/>
              <a:t> or 217-524-1311.</a:t>
            </a:r>
          </a:p>
          <a:p>
            <a:pPr marL="0" indent="0">
              <a:buNone/>
            </a:pPr>
            <a:r>
              <a:rPr lang="en-US" dirty="0"/>
              <a:t> </a:t>
            </a:r>
          </a:p>
          <a:p>
            <a:pPr marL="0" indent="0">
              <a:buNone/>
            </a:pPr>
            <a:r>
              <a:rPr lang="en-US" dirty="0"/>
              <a:t>Sincerely,</a:t>
            </a:r>
          </a:p>
          <a:p>
            <a:pPr marL="0" indent="0">
              <a:buNone/>
            </a:pPr>
            <a:r>
              <a:rPr lang="en-US" dirty="0"/>
              <a:t> </a:t>
            </a:r>
          </a:p>
          <a:p>
            <a:pPr marL="0" indent="0">
              <a:buNone/>
            </a:pPr>
            <a:r>
              <a:rPr lang="en-US" dirty="0"/>
              <a:t>Illinois PMP Team</a:t>
            </a:r>
          </a:p>
          <a:p>
            <a:endParaRPr lang="en-US" dirty="0"/>
          </a:p>
        </p:txBody>
      </p:sp>
    </p:spTree>
    <p:extLst>
      <p:ext uri="{BB962C8B-B14F-4D97-AF65-F5344CB8AC3E}">
        <p14:creationId xmlns:p14="http://schemas.microsoft.com/office/powerpoint/2010/main" val="2083130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xmlns="" id="{5D0EBF4C-29FC-4E93-994E-DA68077FA71E}"/>
              </a:ext>
            </a:extLst>
          </p:cNvPr>
          <p:cNvGraphicFramePr>
            <a:graphicFrameLocks/>
          </p:cNvGraphicFramePr>
          <p:nvPr>
            <p:extLst>
              <p:ext uri="{D42A27DB-BD31-4B8C-83A1-F6EECF244321}">
                <p14:modId xmlns:p14="http://schemas.microsoft.com/office/powerpoint/2010/main" val="3329408222"/>
              </p:ext>
            </p:extLst>
          </p:nvPr>
        </p:nvGraphicFramePr>
        <p:xfrm>
          <a:off x="1007269" y="366712"/>
          <a:ext cx="7129462" cy="61245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816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Utilization: Queries</a:t>
            </a:r>
            <a:endParaRPr lang="en-US" dirty="0"/>
          </a:p>
        </p:txBody>
      </p:sp>
      <p:sp>
        <p:nvSpPr>
          <p:cNvPr id="4" name="Date Placeholder 3"/>
          <p:cNvSpPr>
            <a:spLocks noGrp="1"/>
          </p:cNvSpPr>
          <p:nvPr>
            <p:ph type="dt" sz="half" idx="10"/>
          </p:nvPr>
        </p:nvSpPr>
        <p:spPr/>
        <p:txBody>
          <a:bodyPr/>
          <a:lstStyle/>
          <a:p>
            <a:fld id="{C1FDFFE0-B43C-44FD-B53F-45E82332E5D5}" type="datetime1">
              <a:rPr lang="en-US" smtClean="0"/>
              <a:t>12/20/2017</a:t>
            </a:fld>
            <a:endParaRPr lang="en-US"/>
          </a:p>
        </p:txBody>
      </p:sp>
      <p:sp>
        <p:nvSpPr>
          <p:cNvPr id="5" name="Slide Number Placeholder 4"/>
          <p:cNvSpPr>
            <a:spLocks noGrp="1"/>
          </p:cNvSpPr>
          <p:nvPr>
            <p:ph type="sldNum" sz="quarter" idx="12"/>
          </p:nvPr>
        </p:nvSpPr>
        <p:spPr/>
        <p:txBody>
          <a:bodyPr/>
          <a:lstStyle/>
          <a:p>
            <a:fld id="{8E2BB739-DA7D-46D4-AB08-EB05A595F6CE}" type="slidenum">
              <a:rPr lang="en-US" smtClean="0"/>
              <a:t>12</a:t>
            </a:fld>
            <a:endParaRPr lang="en-US"/>
          </a:p>
        </p:txBody>
      </p:sp>
      <p:graphicFrame>
        <p:nvGraphicFramePr>
          <p:cNvPr id="7" name="Chart 6"/>
          <p:cNvGraphicFramePr/>
          <p:nvPr>
            <p:extLst>
              <p:ext uri="{D42A27DB-BD31-4B8C-83A1-F6EECF244321}">
                <p14:modId xmlns:p14="http://schemas.microsoft.com/office/powerpoint/2010/main" val="425897537"/>
              </p:ext>
            </p:extLst>
          </p:nvPr>
        </p:nvGraphicFramePr>
        <p:xfrm>
          <a:off x="457200" y="1905000"/>
          <a:ext cx="8229600" cy="421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42900" y="6146884"/>
            <a:ext cx="8458200" cy="253916"/>
          </a:xfrm>
          <a:prstGeom prst="rect">
            <a:avLst/>
          </a:prstGeom>
          <a:noFill/>
        </p:spPr>
        <p:txBody>
          <a:bodyPr wrap="square" rtlCol="0">
            <a:spAutoFit/>
          </a:bodyPr>
          <a:lstStyle/>
          <a:p>
            <a:r>
              <a:rPr lang="en-US" sz="1050" dirty="0" smtClean="0"/>
              <a:t>*The number of requests via automated connections. These requests can be made be made by an EHR system before a prescriber has seen the patient.</a:t>
            </a:r>
            <a:endParaRPr lang="en-US" sz="1050" dirty="0"/>
          </a:p>
        </p:txBody>
      </p:sp>
      <p:sp>
        <p:nvSpPr>
          <p:cNvPr id="6" name="TextBox 5"/>
          <p:cNvSpPr txBox="1"/>
          <p:nvPr/>
        </p:nvSpPr>
        <p:spPr>
          <a:xfrm>
            <a:off x="8077200" y="2633990"/>
            <a:ext cx="819150" cy="261610"/>
          </a:xfrm>
          <a:prstGeom prst="rect">
            <a:avLst/>
          </a:prstGeom>
          <a:noFill/>
        </p:spPr>
        <p:txBody>
          <a:bodyPr wrap="square" rtlCol="0">
            <a:spAutoFit/>
          </a:bodyPr>
          <a:lstStyle/>
          <a:p>
            <a:pPr algn="ctr"/>
            <a:r>
              <a:rPr lang="en-US" sz="1100" b="1" dirty="0" smtClean="0"/>
              <a:t>1,038,846</a:t>
            </a:r>
            <a:endParaRPr lang="en-US" sz="1100" b="1" dirty="0"/>
          </a:p>
        </p:txBody>
      </p:sp>
      <p:sp>
        <p:nvSpPr>
          <p:cNvPr id="9" name="TextBox 8"/>
          <p:cNvSpPr txBox="1"/>
          <p:nvPr/>
        </p:nvSpPr>
        <p:spPr>
          <a:xfrm>
            <a:off x="457200" y="1219200"/>
            <a:ext cx="8229600" cy="369332"/>
          </a:xfrm>
          <a:prstGeom prst="rect">
            <a:avLst/>
          </a:prstGeom>
          <a:noFill/>
        </p:spPr>
        <p:txBody>
          <a:bodyPr wrap="square" rtlCol="0">
            <a:spAutoFit/>
          </a:bodyPr>
          <a:lstStyle/>
          <a:p>
            <a:r>
              <a:rPr lang="en-US" dirty="0" smtClean="0"/>
              <a:t>In October, the PMP surpassed 1,000,000 queries in a month for the first time. </a:t>
            </a:r>
            <a:endParaRPr lang="en-US" dirty="0"/>
          </a:p>
        </p:txBody>
      </p:sp>
    </p:spTree>
    <p:extLst>
      <p:ext uri="{BB962C8B-B14F-4D97-AF65-F5344CB8AC3E}">
        <p14:creationId xmlns:p14="http://schemas.microsoft.com/office/powerpoint/2010/main" val="740767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24886EA-C33B-407F-9730-910B3D6FA683}" type="datetime1">
              <a:rPr lang="en-US" smtClean="0"/>
              <a:t>12/20/2017</a:t>
            </a:fld>
            <a:endParaRPr lang="en-US"/>
          </a:p>
        </p:txBody>
      </p:sp>
      <p:sp>
        <p:nvSpPr>
          <p:cNvPr id="5" name="Slide Number Placeholder 4"/>
          <p:cNvSpPr>
            <a:spLocks noGrp="1"/>
          </p:cNvSpPr>
          <p:nvPr>
            <p:ph type="sldNum" sz="quarter" idx="12"/>
          </p:nvPr>
        </p:nvSpPr>
        <p:spPr/>
        <p:txBody>
          <a:bodyPr/>
          <a:lstStyle/>
          <a:p>
            <a:fld id="{8E2BB739-DA7D-46D4-AB08-EB05A595F6CE}" type="slidenum">
              <a:rPr lang="en-US" smtClean="0"/>
              <a:t>13</a:t>
            </a:fld>
            <a:endParaRPr lang="en-US"/>
          </a:p>
        </p:txBody>
      </p:sp>
      <p:sp>
        <p:nvSpPr>
          <p:cNvPr id="6" name="Title 5"/>
          <p:cNvSpPr>
            <a:spLocks noGrp="1"/>
          </p:cNvSpPr>
          <p:nvPr>
            <p:ph type="title"/>
          </p:nvPr>
        </p:nvSpPr>
        <p:spPr/>
        <p:txBody>
          <a:bodyPr/>
          <a:lstStyle/>
          <a:p>
            <a:r>
              <a:rPr lang="en-US" dirty="0" smtClean="0"/>
              <a:t>Outreach Strategy Updates</a:t>
            </a:r>
            <a:endParaRPr lang="en-US" dirty="0"/>
          </a:p>
        </p:txBody>
      </p:sp>
      <p:sp>
        <p:nvSpPr>
          <p:cNvPr id="7" name="TextBox 6"/>
          <p:cNvSpPr txBox="1"/>
          <p:nvPr/>
        </p:nvSpPr>
        <p:spPr>
          <a:xfrm>
            <a:off x="419100" y="1295400"/>
            <a:ext cx="8305800" cy="646331"/>
          </a:xfrm>
          <a:prstGeom prst="rect">
            <a:avLst/>
          </a:prstGeom>
          <a:noFill/>
        </p:spPr>
        <p:txBody>
          <a:bodyPr wrap="square" rtlCol="0">
            <a:spAutoFit/>
          </a:bodyPr>
          <a:lstStyle/>
          <a:p>
            <a:r>
              <a:rPr lang="en-US" dirty="0" smtClean="0"/>
              <a:t>The outreach strategy team came up with two approaches, and execution steps for each, in their initial meetings.</a:t>
            </a:r>
          </a:p>
        </p:txBody>
      </p:sp>
      <p:sp>
        <p:nvSpPr>
          <p:cNvPr id="2" name="Rectangle 1"/>
          <p:cNvSpPr/>
          <p:nvPr/>
        </p:nvSpPr>
        <p:spPr>
          <a:xfrm>
            <a:off x="419100" y="2209800"/>
            <a:ext cx="3886200" cy="4191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Focus on penetrating large hospitals.</a:t>
            </a:r>
            <a:endParaRPr lang="en-US" dirty="0"/>
          </a:p>
        </p:txBody>
      </p:sp>
      <p:sp>
        <p:nvSpPr>
          <p:cNvPr id="8" name="Rectangle 7"/>
          <p:cNvSpPr/>
          <p:nvPr/>
        </p:nvSpPr>
        <p:spPr>
          <a:xfrm>
            <a:off x="4876800" y="2209800"/>
            <a:ext cx="3886200" cy="838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Utilize partnerships to get greater penetration and medium/smaller facilities.</a:t>
            </a:r>
            <a:endParaRPr lang="en-US" dirty="0"/>
          </a:p>
        </p:txBody>
      </p:sp>
      <p:cxnSp>
        <p:nvCxnSpPr>
          <p:cNvPr id="9" name="Straight Connector 8"/>
          <p:cNvCxnSpPr/>
          <p:nvPr/>
        </p:nvCxnSpPr>
        <p:spPr>
          <a:xfrm flipV="1">
            <a:off x="4572000" y="2209800"/>
            <a:ext cx="0" cy="403860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19100" y="2645926"/>
            <a:ext cx="38862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rgbClr val="00B050"/>
                </a:solidFill>
              </a:rPr>
              <a:t>Hospitals identified – see Target Provider Systems on next slide. </a:t>
            </a:r>
            <a:endParaRPr lang="en-US" sz="1400" dirty="0">
              <a:solidFill>
                <a:srgbClr val="00B050"/>
              </a:solidFill>
            </a:endParaRPr>
          </a:p>
        </p:txBody>
      </p:sp>
      <p:sp>
        <p:nvSpPr>
          <p:cNvPr id="14" name="TextBox 13"/>
          <p:cNvSpPr txBox="1"/>
          <p:nvPr/>
        </p:nvSpPr>
        <p:spPr>
          <a:xfrm>
            <a:off x="4876800" y="3048000"/>
            <a:ext cx="38862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Lost staff member who was leading this – training new staff now. </a:t>
            </a:r>
            <a:endParaRPr lang="en-US" sz="1400" dirty="0"/>
          </a:p>
        </p:txBody>
      </p:sp>
      <p:sp>
        <p:nvSpPr>
          <p:cNvPr id="20" name="Rectangle 19"/>
          <p:cNvSpPr/>
          <p:nvPr/>
        </p:nvSpPr>
        <p:spPr>
          <a:xfrm>
            <a:off x="4876800" y="4724400"/>
            <a:ext cx="3886200" cy="4191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 with outside advertising vendor.</a:t>
            </a:r>
            <a:endParaRPr lang="en-US" dirty="0"/>
          </a:p>
        </p:txBody>
      </p:sp>
      <p:cxnSp>
        <p:nvCxnSpPr>
          <p:cNvPr id="21" name="Straight Connector 20"/>
          <p:cNvCxnSpPr/>
          <p:nvPr/>
        </p:nvCxnSpPr>
        <p:spPr>
          <a:xfrm>
            <a:off x="4572000" y="4523363"/>
            <a:ext cx="41529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876800" y="5129599"/>
            <a:ext cx="3886200" cy="1169551"/>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PBC justification for an outside advertising vendor was submitted to Business Office on 9/14.</a:t>
            </a:r>
          </a:p>
          <a:p>
            <a:pPr marL="285750" indent="-285750">
              <a:buFont typeface="Arial" panose="020B0604020202020204" pitchFamily="34" charset="0"/>
              <a:buChar char="•"/>
            </a:pPr>
            <a:r>
              <a:rPr lang="en-US" sz="1400" dirty="0"/>
              <a:t>Lost staff member who was leading this – training new staff now. </a:t>
            </a:r>
          </a:p>
        </p:txBody>
      </p:sp>
      <p:sp>
        <p:nvSpPr>
          <p:cNvPr id="25" name="Oval 24"/>
          <p:cNvSpPr/>
          <p:nvPr/>
        </p:nvSpPr>
        <p:spPr>
          <a:xfrm>
            <a:off x="152400" y="2228850"/>
            <a:ext cx="381000" cy="381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1</a:t>
            </a:r>
            <a:endParaRPr lang="en-US" b="1" dirty="0"/>
          </a:p>
        </p:txBody>
      </p:sp>
      <p:sp>
        <p:nvSpPr>
          <p:cNvPr id="27" name="Oval 26"/>
          <p:cNvSpPr/>
          <p:nvPr/>
        </p:nvSpPr>
        <p:spPr>
          <a:xfrm>
            <a:off x="4648200" y="2438400"/>
            <a:ext cx="381000" cy="381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2</a:t>
            </a:r>
            <a:endParaRPr lang="en-US" b="1" dirty="0"/>
          </a:p>
        </p:txBody>
      </p:sp>
      <p:sp>
        <p:nvSpPr>
          <p:cNvPr id="28" name="Oval 27"/>
          <p:cNvSpPr/>
          <p:nvPr/>
        </p:nvSpPr>
        <p:spPr>
          <a:xfrm>
            <a:off x="4648200" y="4743450"/>
            <a:ext cx="381000" cy="381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3</a:t>
            </a:r>
            <a:endParaRPr lang="en-US" b="1" dirty="0"/>
          </a:p>
        </p:txBody>
      </p:sp>
    </p:spTree>
    <p:extLst>
      <p:ext uri="{BB962C8B-B14F-4D97-AF65-F5344CB8AC3E}">
        <p14:creationId xmlns:p14="http://schemas.microsoft.com/office/powerpoint/2010/main" val="4193055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PMP Update </a:t>
            </a:r>
            <a:endParaRPr lang="en-US" dirty="0"/>
          </a:p>
        </p:txBody>
      </p:sp>
      <p:sp>
        <p:nvSpPr>
          <p:cNvPr id="3" name="Content Placeholder 2"/>
          <p:cNvSpPr>
            <a:spLocks noGrp="1"/>
          </p:cNvSpPr>
          <p:nvPr>
            <p:ph idx="1"/>
          </p:nvPr>
        </p:nvSpPr>
        <p:spPr/>
        <p:txBody>
          <a:bodyPr/>
          <a:lstStyle/>
          <a:p>
            <a:r>
              <a:rPr lang="en-US" dirty="0" smtClean="0"/>
              <a:t>New Staff</a:t>
            </a:r>
          </a:p>
          <a:p>
            <a:pPr lvl="1"/>
            <a:r>
              <a:rPr lang="en-US" dirty="0"/>
              <a:t>Executive </a:t>
            </a:r>
            <a:r>
              <a:rPr lang="en-US" dirty="0" smtClean="0"/>
              <a:t>I- Andy Hollo</a:t>
            </a:r>
          </a:p>
          <a:p>
            <a:pPr lvl="1"/>
            <a:r>
              <a:rPr lang="en-US" dirty="0" smtClean="0"/>
              <a:t> Executive I- Tammy Beatty</a:t>
            </a:r>
          </a:p>
          <a:p>
            <a:pPr lvl="1"/>
            <a:r>
              <a:rPr lang="en-US" dirty="0" smtClean="0"/>
              <a:t> Administrative Assistant- Lynette Thompson</a:t>
            </a:r>
            <a:endParaRPr lang="en-US" dirty="0"/>
          </a:p>
          <a:p>
            <a:pPr lvl="1"/>
            <a:r>
              <a:rPr lang="en-US" dirty="0" smtClean="0"/>
              <a:t>Executive II- not yet filled</a:t>
            </a:r>
          </a:p>
          <a:p>
            <a:pPr lvl="2"/>
            <a:endParaRPr lang="en-US" dirty="0"/>
          </a:p>
          <a:p>
            <a:pPr marL="914400" lvl="2" indent="0">
              <a:buNone/>
            </a:pPr>
            <a:endParaRPr lang="en-US" dirty="0" smtClean="0"/>
          </a:p>
        </p:txBody>
      </p:sp>
    </p:spTree>
    <p:extLst>
      <p:ext uri="{BB962C8B-B14F-4D97-AF65-F5344CB8AC3E}">
        <p14:creationId xmlns:p14="http://schemas.microsoft.com/office/powerpoint/2010/main" val="3285763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Issues</a:t>
            </a:r>
            <a:endParaRPr lang="en-US" dirty="0"/>
          </a:p>
        </p:txBody>
      </p:sp>
      <p:sp>
        <p:nvSpPr>
          <p:cNvPr id="3" name="Content Placeholder 2"/>
          <p:cNvSpPr>
            <a:spLocks noGrp="1"/>
          </p:cNvSpPr>
          <p:nvPr>
            <p:ph idx="1"/>
          </p:nvPr>
        </p:nvSpPr>
        <p:spPr/>
        <p:txBody>
          <a:bodyPr/>
          <a:lstStyle/>
          <a:p>
            <a:r>
              <a:rPr lang="en-US" dirty="0" smtClean="0"/>
              <a:t>Open Discussion</a:t>
            </a:r>
          </a:p>
        </p:txBody>
      </p:sp>
    </p:spTree>
    <p:extLst>
      <p:ext uri="{BB962C8B-B14F-4D97-AF65-F5344CB8AC3E}">
        <p14:creationId xmlns:p14="http://schemas.microsoft.com/office/powerpoint/2010/main" val="3829374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Next Meeting </a:t>
            </a:r>
          </a:p>
          <a:p>
            <a:pPr marL="0" indent="0" algn="ctr">
              <a:buNone/>
            </a:pPr>
            <a:r>
              <a:rPr lang="en-US" dirty="0" smtClean="0"/>
              <a:t>March 21, 2018</a:t>
            </a:r>
          </a:p>
          <a:p>
            <a:pPr marL="0" indent="0" algn="ctr">
              <a:buNone/>
            </a:pPr>
            <a:endParaRPr lang="en-US" dirty="0"/>
          </a:p>
          <a:p>
            <a:pPr marL="0" indent="0" algn="ctr">
              <a:buNone/>
            </a:pPr>
            <a:r>
              <a:rPr lang="en-US" sz="2800" dirty="0" smtClean="0">
                <a:solidFill>
                  <a:schemeClr val="tx1">
                    <a:lumMod val="50000"/>
                    <a:lumOff val="50000"/>
                  </a:schemeClr>
                </a:solidFill>
              </a:rPr>
              <a:t>Meeting adjourned </a:t>
            </a:r>
            <a:endParaRPr lang="en-US" sz="2800" dirty="0">
              <a:solidFill>
                <a:schemeClr val="tx1">
                  <a:lumMod val="50000"/>
                  <a:lumOff val="50000"/>
                </a:schemeClr>
              </a:solidFill>
            </a:endParaRPr>
          </a:p>
        </p:txBody>
      </p:sp>
    </p:spTree>
    <p:extLst>
      <p:ext uri="{BB962C8B-B14F-4D97-AF65-F5344CB8AC3E}">
        <p14:creationId xmlns:p14="http://schemas.microsoft.com/office/powerpoint/2010/main" val="3634523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229600" cy="6324600"/>
          </a:xfrm>
        </p:spPr>
        <p:txBody>
          <a:bodyPr>
            <a:normAutofit fontScale="25000" lnSpcReduction="20000"/>
          </a:bodyPr>
          <a:lstStyle/>
          <a:p>
            <a:pPr marL="0" marR="0" indent="0" algn="ctr">
              <a:lnSpc>
                <a:spcPct val="115000"/>
              </a:lnSpc>
              <a:spcBef>
                <a:spcPts val="0"/>
              </a:spcBef>
              <a:spcAft>
                <a:spcPts val="1000"/>
              </a:spcAft>
              <a:buNone/>
            </a:pPr>
            <a:r>
              <a:rPr lang="en-US" sz="7200" dirty="0">
                <a:ea typeface="Calibri"/>
                <a:cs typeface="Times New Roman"/>
              </a:rPr>
              <a:t>PMP Advisory Committee </a:t>
            </a:r>
          </a:p>
          <a:p>
            <a:pPr marL="0" marR="0" indent="0" algn="ctr">
              <a:lnSpc>
                <a:spcPct val="115000"/>
              </a:lnSpc>
              <a:spcBef>
                <a:spcPts val="0"/>
              </a:spcBef>
              <a:spcAft>
                <a:spcPts val="1000"/>
              </a:spcAft>
              <a:buNone/>
            </a:pPr>
            <a:r>
              <a:rPr lang="en-US" sz="7200" dirty="0">
                <a:ea typeface="Calibri"/>
                <a:cs typeface="Times New Roman"/>
              </a:rPr>
              <a:t>December 20</a:t>
            </a:r>
            <a:r>
              <a:rPr lang="en-US" sz="7200" baseline="30000" dirty="0">
                <a:ea typeface="Calibri"/>
                <a:cs typeface="Times New Roman"/>
              </a:rPr>
              <a:t>th</a:t>
            </a:r>
            <a:r>
              <a:rPr lang="en-US" sz="7200" dirty="0">
                <a:ea typeface="Calibri"/>
                <a:cs typeface="Times New Roman"/>
              </a:rPr>
              <a:t>, 2017</a:t>
            </a:r>
          </a:p>
          <a:p>
            <a:pPr marL="0" indent="0" algn="ctr">
              <a:lnSpc>
                <a:spcPct val="115000"/>
              </a:lnSpc>
              <a:spcBef>
                <a:spcPts val="0"/>
              </a:spcBef>
              <a:spcAft>
                <a:spcPts val="1000"/>
              </a:spcAft>
              <a:buNone/>
            </a:pPr>
            <a:r>
              <a:rPr lang="en-US" sz="7200" dirty="0">
                <a:ea typeface="Calibri"/>
                <a:cs typeface="Times New Roman"/>
              </a:rPr>
              <a:t>12:00 to 1:30 PM</a:t>
            </a:r>
          </a:p>
          <a:p>
            <a:pPr lvl="0">
              <a:lnSpc>
                <a:spcPct val="200000"/>
              </a:lnSpc>
              <a:spcBef>
                <a:spcPts val="0"/>
              </a:spcBef>
              <a:buFont typeface="+mj-lt"/>
              <a:buAutoNum type="romanUcPeriod"/>
            </a:pPr>
            <a:r>
              <a:rPr lang="en-US" sz="4800" dirty="0">
                <a:ea typeface="Calibri"/>
                <a:cs typeface="Times New Roman"/>
              </a:rPr>
              <a:t> Roll Call of Voting Members</a:t>
            </a:r>
          </a:p>
          <a:p>
            <a:pPr lvl="0">
              <a:lnSpc>
                <a:spcPct val="200000"/>
              </a:lnSpc>
              <a:spcBef>
                <a:spcPts val="0"/>
              </a:spcBef>
              <a:buFont typeface="+mj-lt"/>
              <a:buAutoNum type="romanUcPeriod"/>
            </a:pPr>
            <a:r>
              <a:rPr lang="en-US" sz="4800" dirty="0">
                <a:ea typeface="Calibri"/>
                <a:cs typeface="Times New Roman"/>
              </a:rPr>
              <a:t> Meeting Minutes from September 20 ,  2017 meeting</a:t>
            </a:r>
          </a:p>
          <a:p>
            <a:pPr lvl="1">
              <a:lnSpc>
                <a:spcPct val="200000"/>
              </a:lnSpc>
              <a:spcBef>
                <a:spcPts val="0"/>
              </a:spcBef>
              <a:spcAft>
                <a:spcPts val="1000"/>
              </a:spcAft>
              <a:buFont typeface="+mj-lt"/>
              <a:buAutoNum type="alphaLcPeriod"/>
            </a:pPr>
            <a:r>
              <a:rPr lang="en-US" sz="4800" dirty="0">
                <a:ea typeface="Calibri"/>
                <a:cs typeface="Times New Roman"/>
              </a:rPr>
              <a:t>Meeting time poll results</a:t>
            </a:r>
          </a:p>
          <a:p>
            <a:pPr marL="0" marR="0" indent="0">
              <a:lnSpc>
                <a:spcPct val="200000"/>
              </a:lnSpc>
              <a:spcBef>
                <a:spcPts val="0"/>
              </a:spcBef>
              <a:spcAft>
                <a:spcPts val="1000"/>
              </a:spcAft>
              <a:buNone/>
            </a:pPr>
            <a:r>
              <a:rPr lang="en-US" sz="4800" dirty="0">
                <a:ea typeface="Calibri"/>
                <a:cs typeface="Times New Roman"/>
              </a:rPr>
              <a:t>Old business</a:t>
            </a:r>
          </a:p>
          <a:p>
            <a:pPr lvl="0">
              <a:lnSpc>
                <a:spcPct val="150000"/>
              </a:lnSpc>
              <a:spcBef>
                <a:spcPts val="0"/>
              </a:spcBef>
              <a:buFont typeface="+mj-lt"/>
              <a:buAutoNum type="romanUcPeriod"/>
            </a:pPr>
            <a:r>
              <a:rPr lang="en-US" sz="4800" dirty="0">
                <a:ea typeface="Calibri"/>
                <a:cs typeface="Times New Roman"/>
              </a:rPr>
              <a:t>Peer review meeting  11/9/17</a:t>
            </a:r>
          </a:p>
          <a:p>
            <a:pPr lvl="1">
              <a:lnSpc>
                <a:spcPct val="150000"/>
              </a:lnSpc>
              <a:spcBef>
                <a:spcPts val="0"/>
              </a:spcBef>
              <a:buFont typeface="+mj-lt"/>
              <a:buAutoNum type="alphaLcPeriod"/>
            </a:pPr>
            <a:r>
              <a:rPr lang="en-US" sz="4800" dirty="0">
                <a:ea typeface="Calibri"/>
                <a:cs typeface="Times New Roman"/>
              </a:rPr>
              <a:t>Prescriber Unsolicited Letters</a:t>
            </a:r>
          </a:p>
          <a:p>
            <a:pPr marL="114300" marR="0" indent="0">
              <a:lnSpc>
                <a:spcPct val="200000"/>
              </a:lnSpc>
              <a:spcBef>
                <a:spcPts val="0"/>
              </a:spcBef>
              <a:spcAft>
                <a:spcPts val="1000"/>
              </a:spcAft>
              <a:buNone/>
            </a:pPr>
            <a:r>
              <a:rPr lang="en-US" sz="4800" dirty="0">
                <a:ea typeface="Calibri"/>
                <a:cs typeface="Times New Roman"/>
              </a:rPr>
              <a:t> </a:t>
            </a:r>
          </a:p>
          <a:p>
            <a:pPr marL="0" marR="0" indent="0">
              <a:lnSpc>
                <a:spcPct val="200000"/>
              </a:lnSpc>
              <a:spcBef>
                <a:spcPts val="0"/>
              </a:spcBef>
              <a:spcAft>
                <a:spcPts val="1000"/>
              </a:spcAft>
              <a:buNone/>
            </a:pPr>
            <a:r>
              <a:rPr lang="en-US" sz="4800" dirty="0">
                <a:ea typeface="Calibri"/>
                <a:cs typeface="Times New Roman"/>
              </a:rPr>
              <a:t>New Business </a:t>
            </a:r>
          </a:p>
          <a:p>
            <a:pPr lvl="0">
              <a:lnSpc>
                <a:spcPct val="150000"/>
              </a:lnSpc>
              <a:spcBef>
                <a:spcPts val="0"/>
              </a:spcBef>
              <a:buFont typeface="+mj-lt"/>
              <a:buAutoNum type="romanUcPeriod"/>
            </a:pPr>
            <a:r>
              <a:rPr lang="en-US" sz="4800" dirty="0">
                <a:ea typeface="Calibri"/>
                <a:cs typeface="Times New Roman"/>
              </a:rPr>
              <a:t>SB772</a:t>
            </a:r>
          </a:p>
          <a:p>
            <a:pPr lvl="1">
              <a:lnSpc>
                <a:spcPct val="150000"/>
              </a:lnSpc>
              <a:spcBef>
                <a:spcPts val="0"/>
              </a:spcBef>
              <a:buFont typeface="+mj-lt"/>
              <a:buAutoNum type="alphaLcPeriod"/>
            </a:pPr>
            <a:r>
              <a:rPr lang="en-US" sz="4800" dirty="0">
                <a:ea typeface="Calibri"/>
                <a:cs typeface="Times New Roman"/>
              </a:rPr>
              <a:t>Highlights</a:t>
            </a:r>
          </a:p>
          <a:p>
            <a:pPr lvl="1">
              <a:lnSpc>
                <a:spcPct val="150000"/>
              </a:lnSpc>
              <a:spcBef>
                <a:spcPts val="0"/>
              </a:spcBef>
              <a:buFont typeface="+mj-lt"/>
              <a:buAutoNum type="alphaLcPeriod"/>
            </a:pPr>
            <a:r>
              <a:rPr lang="en-US" sz="4800" dirty="0">
                <a:ea typeface="Calibri"/>
                <a:cs typeface="Times New Roman"/>
              </a:rPr>
              <a:t>Technical Updates</a:t>
            </a:r>
          </a:p>
          <a:p>
            <a:pPr lvl="1">
              <a:lnSpc>
                <a:spcPct val="150000"/>
              </a:lnSpc>
              <a:spcBef>
                <a:spcPts val="0"/>
              </a:spcBef>
              <a:buFont typeface="+mj-lt"/>
              <a:buAutoNum type="alphaLcPeriod"/>
            </a:pPr>
            <a:r>
              <a:rPr lang="en-US" sz="4800" dirty="0">
                <a:ea typeface="Calibri"/>
                <a:cs typeface="Times New Roman"/>
              </a:rPr>
              <a:t>FAQ’s</a:t>
            </a:r>
          </a:p>
          <a:p>
            <a:pPr lvl="0">
              <a:lnSpc>
                <a:spcPct val="150000"/>
              </a:lnSpc>
              <a:spcBef>
                <a:spcPts val="0"/>
              </a:spcBef>
              <a:buFont typeface="+mj-lt"/>
              <a:buAutoNum type="romanUcPeriod"/>
            </a:pPr>
            <a:r>
              <a:rPr lang="en-US" sz="4800" dirty="0" err="1">
                <a:ea typeface="Calibri"/>
                <a:cs typeface="Times New Roman"/>
              </a:rPr>
              <a:t>PMPnow</a:t>
            </a:r>
            <a:endParaRPr lang="en-US" sz="4800" dirty="0">
              <a:ea typeface="Calibri"/>
              <a:cs typeface="Times New Roman"/>
            </a:endParaRPr>
          </a:p>
          <a:p>
            <a:pPr lvl="0">
              <a:lnSpc>
                <a:spcPct val="150000"/>
              </a:lnSpc>
              <a:spcBef>
                <a:spcPts val="0"/>
              </a:spcBef>
              <a:buFont typeface="+mj-lt"/>
              <a:buAutoNum type="romanUcPeriod"/>
            </a:pPr>
            <a:r>
              <a:rPr lang="en-US" sz="4800" dirty="0">
                <a:ea typeface="Calibri"/>
                <a:cs typeface="Times New Roman"/>
              </a:rPr>
              <a:t>New Staff</a:t>
            </a:r>
          </a:p>
          <a:p>
            <a:pPr lvl="0">
              <a:lnSpc>
                <a:spcPct val="150000"/>
              </a:lnSpc>
              <a:spcBef>
                <a:spcPts val="0"/>
              </a:spcBef>
              <a:buFont typeface="+mj-lt"/>
              <a:buAutoNum type="romanUcPeriod"/>
            </a:pPr>
            <a:r>
              <a:rPr lang="en-US" sz="4800" dirty="0">
                <a:ea typeface="Calibri"/>
                <a:cs typeface="Times New Roman"/>
              </a:rPr>
              <a:t>Miscellaneous Issues </a:t>
            </a:r>
          </a:p>
          <a:p>
            <a:pPr lvl="0">
              <a:lnSpc>
                <a:spcPct val="150000"/>
              </a:lnSpc>
              <a:spcBef>
                <a:spcPts val="0"/>
              </a:spcBef>
              <a:buFont typeface="+mj-lt"/>
              <a:buAutoNum type="romanUcPeriod"/>
            </a:pPr>
            <a:r>
              <a:rPr lang="en-US" sz="4800" dirty="0">
                <a:ea typeface="Calibri"/>
                <a:cs typeface="Times New Roman"/>
              </a:rPr>
              <a:t> Reminder of Next Meeting </a:t>
            </a:r>
          </a:p>
          <a:p>
            <a:pPr lvl="0">
              <a:lnSpc>
                <a:spcPct val="150000"/>
              </a:lnSpc>
              <a:spcBef>
                <a:spcPts val="0"/>
              </a:spcBef>
              <a:spcAft>
                <a:spcPts val="1000"/>
              </a:spcAft>
              <a:buFont typeface="+mj-lt"/>
              <a:buAutoNum type="romanUcPeriod"/>
            </a:pPr>
            <a:r>
              <a:rPr lang="en-US" sz="4800" dirty="0">
                <a:ea typeface="Calibri"/>
                <a:cs typeface="Times New Roman"/>
              </a:rPr>
              <a:t> Call for Motion to Adjourn</a:t>
            </a:r>
          </a:p>
          <a:p>
            <a:endParaRPr lang="en-US" dirty="0"/>
          </a:p>
        </p:txBody>
      </p:sp>
    </p:spTree>
    <p:extLst>
      <p:ext uri="{BB962C8B-B14F-4D97-AF65-F5344CB8AC3E}">
        <p14:creationId xmlns:p14="http://schemas.microsoft.com/office/powerpoint/2010/main" val="767129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Peer Review Meeting</a:t>
            </a:r>
            <a:endParaRPr lang="en-US" dirty="0"/>
          </a:p>
        </p:txBody>
      </p:sp>
      <p:sp>
        <p:nvSpPr>
          <p:cNvPr id="3" name="Content Placeholder 2"/>
          <p:cNvSpPr>
            <a:spLocks noGrp="1"/>
          </p:cNvSpPr>
          <p:nvPr>
            <p:ph idx="1"/>
          </p:nvPr>
        </p:nvSpPr>
        <p:spPr/>
        <p:txBody>
          <a:bodyPr/>
          <a:lstStyle/>
          <a:p>
            <a:r>
              <a:rPr lang="en-US" dirty="0" smtClean="0"/>
              <a:t>November 9, </a:t>
            </a:r>
            <a:r>
              <a:rPr lang="en-US" dirty="0" smtClean="0"/>
              <a:t>2017</a:t>
            </a:r>
          </a:p>
          <a:p>
            <a:pPr marL="0" indent="0">
              <a:buNone/>
            </a:pPr>
            <a:endParaRPr lang="en-US" dirty="0" smtClean="0"/>
          </a:p>
          <a:p>
            <a:pPr lvl="1"/>
            <a:r>
              <a:rPr lang="en-US" dirty="0" smtClean="0"/>
              <a:t>Unsolicited Prescriber </a:t>
            </a:r>
            <a:r>
              <a:rPr lang="en-US" dirty="0" smtClean="0"/>
              <a:t>Letter to Prescribers</a:t>
            </a:r>
          </a:p>
          <a:p>
            <a:pPr lvl="1"/>
            <a:r>
              <a:rPr lang="en-US" dirty="0" smtClean="0"/>
              <a:t>General Letter to all prescribers</a:t>
            </a:r>
            <a:endParaRPr lang="en-US" dirty="0"/>
          </a:p>
          <a:p>
            <a:pPr lvl="1"/>
            <a:r>
              <a:rPr lang="en-US" dirty="0" smtClean="0"/>
              <a:t>Targeted letter to Primary Care and Pain Management Prescribers exceeding 90 MME</a:t>
            </a:r>
          </a:p>
          <a:p>
            <a:pPr lvl="1"/>
            <a:r>
              <a:rPr lang="en-US" dirty="0" smtClean="0"/>
              <a:t>Via Email or Certified Mail</a:t>
            </a:r>
            <a:endParaRPr lang="en-US" dirty="0" smtClean="0"/>
          </a:p>
        </p:txBody>
      </p:sp>
    </p:spTree>
    <p:extLst>
      <p:ext uri="{BB962C8B-B14F-4D97-AF65-F5344CB8AC3E}">
        <p14:creationId xmlns:p14="http://schemas.microsoft.com/office/powerpoint/2010/main" val="4210738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SB772 / Public Act 100-0564</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Prescribers </a:t>
            </a:r>
            <a:r>
              <a:rPr lang="en-US" dirty="0"/>
              <a:t>would be mandated to register with the </a:t>
            </a:r>
            <a:r>
              <a:rPr lang="en-US" dirty="0" smtClean="0"/>
              <a:t>PMP</a:t>
            </a:r>
            <a:endParaRPr lang="en-US" sz="4000" dirty="0"/>
          </a:p>
          <a:p>
            <a:pPr lvl="0"/>
            <a:r>
              <a:rPr lang="en-US" dirty="0"/>
              <a:t>Each Prescriber (or their designee) shall document an attempt to access the PMP to assess the patient on </a:t>
            </a:r>
            <a:r>
              <a:rPr lang="en-US" dirty="0" err="1"/>
              <a:t>inital</a:t>
            </a:r>
            <a:r>
              <a:rPr lang="en-US" dirty="0"/>
              <a:t> prescription of a Schedule II narcotic (opioid) - such documentation shall be in the patient's medical record; </a:t>
            </a:r>
            <a:endParaRPr lang="en-US" sz="4000" dirty="0"/>
          </a:p>
          <a:p>
            <a:pPr lvl="1"/>
            <a:r>
              <a:rPr lang="en-US" dirty="0"/>
              <a:t>Except for prescriptions for:</a:t>
            </a:r>
            <a:endParaRPr lang="en-US" sz="3600" dirty="0"/>
          </a:p>
          <a:p>
            <a:pPr lvl="2"/>
            <a:r>
              <a:rPr lang="en-US" dirty="0"/>
              <a:t>Oncology Treatment;</a:t>
            </a:r>
            <a:endParaRPr lang="en-US" sz="3200" dirty="0"/>
          </a:p>
          <a:p>
            <a:pPr lvl="2"/>
            <a:r>
              <a:rPr lang="en-US" dirty="0"/>
              <a:t>Palliative Care;</a:t>
            </a:r>
            <a:endParaRPr lang="en-US" sz="3200" dirty="0"/>
          </a:p>
          <a:p>
            <a:pPr lvl="2"/>
            <a:r>
              <a:rPr lang="en-US" dirty="0"/>
              <a:t>7-Day or less supply provided by an Emergency Department (treating an acute, traumatic medical condition)</a:t>
            </a:r>
            <a:endParaRPr lang="en-US" sz="3200" dirty="0"/>
          </a:p>
          <a:p>
            <a:pPr lvl="0"/>
            <a:r>
              <a:rPr lang="en-US" dirty="0"/>
              <a:t>Dispensing pharmacies will receive a copy of the unsolicited 3:3:1 reports sent to a prescriber(s)</a:t>
            </a:r>
            <a:endParaRPr lang="en-US" sz="4000" dirty="0"/>
          </a:p>
          <a:p>
            <a:pPr lvl="1"/>
            <a:r>
              <a:rPr lang="en-US" dirty="0"/>
              <a:t>Reminder 3:3:1 report - when a patient goes to 3 (or more) pharmacies, and/or 3 (or more) prescribers in a 1 month timeframe.</a:t>
            </a:r>
            <a:endParaRPr lang="en-US" sz="3600" dirty="0"/>
          </a:p>
          <a:p>
            <a:pPr lvl="0"/>
            <a:r>
              <a:rPr lang="en-US" dirty="0"/>
              <a:t>By 2021, the PMP shall interface with Electronic Health Record systems and shall include integration of pharmacy records with the PMP to enhance transfer of </a:t>
            </a:r>
            <a:r>
              <a:rPr lang="en-US" dirty="0" smtClean="0"/>
              <a:t>information</a:t>
            </a:r>
            <a:endParaRPr lang="en-US" sz="4000" dirty="0"/>
          </a:p>
          <a:p>
            <a:endParaRPr lang="en-US" dirty="0"/>
          </a:p>
        </p:txBody>
      </p:sp>
    </p:spTree>
    <p:extLst>
      <p:ext uri="{BB962C8B-B14F-4D97-AF65-F5344CB8AC3E}">
        <p14:creationId xmlns:p14="http://schemas.microsoft.com/office/powerpoint/2010/main" val="260492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Update</a:t>
            </a:r>
            <a:endParaRPr lang="en-US" dirty="0"/>
          </a:p>
        </p:txBody>
      </p:sp>
      <p:sp>
        <p:nvSpPr>
          <p:cNvPr id="3" name="Content Placeholder 2"/>
          <p:cNvSpPr>
            <a:spLocks noGrp="1"/>
          </p:cNvSpPr>
          <p:nvPr>
            <p:ph idx="1"/>
          </p:nvPr>
        </p:nvSpPr>
        <p:spPr/>
        <p:txBody>
          <a:bodyPr>
            <a:normAutofit fontScale="77500" lnSpcReduction="20000"/>
          </a:bodyPr>
          <a:lstStyle/>
          <a:p>
            <a:r>
              <a:rPr lang="en-US" sz="3600" dirty="0" smtClean="0"/>
              <a:t>Changes to the ILPMP </a:t>
            </a:r>
            <a:r>
              <a:rPr lang="en-US" sz="3600" dirty="0" smtClean="0"/>
              <a:t>website</a:t>
            </a:r>
          </a:p>
          <a:p>
            <a:pPr marL="0" indent="0">
              <a:buNone/>
            </a:pPr>
            <a:endParaRPr lang="en-US" sz="4200" dirty="0" smtClean="0"/>
          </a:p>
          <a:p>
            <a:pPr marL="0" indent="0">
              <a:buNone/>
            </a:pPr>
            <a:r>
              <a:rPr lang="en-US" b="1" dirty="0"/>
              <a:t>Currently Active</a:t>
            </a:r>
            <a:endParaRPr lang="en-US" dirty="0"/>
          </a:p>
          <a:p>
            <a:pPr marL="0" indent="0">
              <a:buNone/>
            </a:pPr>
            <a:r>
              <a:rPr lang="en-US" dirty="0"/>
              <a:t>Prominence of links for registration</a:t>
            </a:r>
          </a:p>
          <a:p>
            <a:pPr marL="0" indent="0">
              <a:buNone/>
            </a:pPr>
            <a:r>
              <a:rPr lang="en-US" dirty="0"/>
              <a:t>Stream lined admin for quicker verification</a:t>
            </a:r>
          </a:p>
          <a:p>
            <a:pPr marL="0" indent="0">
              <a:buNone/>
            </a:pPr>
            <a:r>
              <a:rPr lang="en-US" dirty="0"/>
              <a:t>Forgot username</a:t>
            </a:r>
          </a:p>
          <a:p>
            <a:pPr marL="0" indent="0">
              <a:buNone/>
            </a:pPr>
            <a:r>
              <a:rPr lang="en-US" dirty="0"/>
              <a:t> </a:t>
            </a:r>
          </a:p>
          <a:p>
            <a:pPr marL="0" indent="0">
              <a:buNone/>
            </a:pPr>
            <a:r>
              <a:rPr lang="en-US" b="1" dirty="0"/>
              <a:t>In the works</a:t>
            </a:r>
            <a:endParaRPr lang="en-US" dirty="0"/>
          </a:p>
          <a:p>
            <a:pPr marL="0" indent="0">
              <a:buNone/>
            </a:pPr>
            <a:r>
              <a:rPr lang="en-US" dirty="0"/>
              <a:t>Streamlining prescriber registration </a:t>
            </a:r>
          </a:p>
          <a:p>
            <a:pPr marL="0" indent="0">
              <a:buNone/>
            </a:pPr>
            <a:r>
              <a:rPr lang="en-US" dirty="0"/>
              <a:t>Automated activation</a:t>
            </a:r>
          </a:p>
          <a:p>
            <a:pPr marL="0" indent="0">
              <a:buNone/>
            </a:pPr>
            <a:r>
              <a:rPr lang="en-US" dirty="0"/>
              <a:t>Designee Pages</a:t>
            </a:r>
          </a:p>
          <a:p>
            <a:endParaRPr lang="en-US" dirty="0"/>
          </a:p>
        </p:txBody>
      </p:sp>
    </p:spTree>
    <p:extLst>
      <p:ext uri="{BB962C8B-B14F-4D97-AF65-F5344CB8AC3E}">
        <p14:creationId xmlns:p14="http://schemas.microsoft.com/office/powerpoint/2010/main" val="3426635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Registration Stats</a:t>
            </a:r>
            <a:endParaRPr lang="en-US" dirty="0"/>
          </a:p>
        </p:txBody>
      </p:sp>
      <p:sp>
        <p:nvSpPr>
          <p:cNvPr id="3" name="Content Placeholder 2"/>
          <p:cNvSpPr>
            <a:spLocks noGrp="1"/>
          </p:cNvSpPr>
          <p:nvPr>
            <p:ph idx="1"/>
          </p:nvPr>
        </p:nvSpPr>
        <p:spPr/>
        <p:txBody>
          <a:bodyPr/>
          <a:lstStyle/>
          <a:p>
            <a:r>
              <a:rPr lang="en-US" b="1" dirty="0"/>
              <a:t>Prescription Monitoring Program: Registration Statistics</a:t>
            </a:r>
          </a:p>
          <a:p>
            <a:r>
              <a:rPr lang="en-US" b="1" dirty="0"/>
              <a:t>Current Number of Registered Users:     42306</a:t>
            </a:r>
          </a:p>
          <a:p>
            <a:r>
              <a:rPr lang="en-US" b="1" dirty="0"/>
              <a:t>Number of new accounts that need verified:     3426</a:t>
            </a:r>
          </a:p>
          <a:p>
            <a:r>
              <a:rPr lang="en-US" b="1" dirty="0"/>
              <a:t>Number of new accounts since December 2017:     5364</a:t>
            </a:r>
          </a:p>
          <a:p>
            <a:endParaRPr lang="en-US" dirty="0"/>
          </a:p>
        </p:txBody>
      </p:sp>
    </p:spTree>
    <p:extLst>
      <p:ext uri="{BB962C8B-B14F-4D97-AF65-F5344CB8AC3E}">
        <p14:creationId xmlns:p14="http://schemas.microsoft.com/office/powerpoint/2010/main" val="4069122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1"/>
            <a:ext cx="2148349" cy="326571"/>
          </a:xfrm>
        </p:spPr>
        <p:txBody>
          <a:bodyPr>
            <a:normAutofit fontScale="90000"/>
          </a:bodyPr>
          <a:lstStyle/>
          <a:p>
            <a:r>
              <a:rPr lang="en-US" dirty="0"/>
              <a:t>New Registrations</a:t>
            </a:r>
          </a:p>
        </p:txBody>
      </p:sp>
      <p:sp>
        <p:nvSpPr>
          <p:cNvPr id="4" name="Text Placeholder 3"/>
          <p:cNvSpPr>
            <a:spLocks noGrp="1"/>
          </p:cNvSpPr>
          <p:nvPr>
            <p:ph type="body" sz="half" idx="2"/>
          </p:nvPr>
        </p:nvSpPr>
        <p:spPr>
          <a:xfrm>
            <a:off x="629842" y="783772"/>
            <a:ext cx="1532528" cy="5775649"/>
          </a:xfrm>
        </p:spPr>
        <p:txBody>
          <a:bodyPr>
            <a:normAutofit lnSpcReduction="10000"/>
          </a:bodyPr>
          <a:lstStyle/>
          <a:p>
            <a:r>
              <a:rPr lang="fr-FR" dirty="0"/>
              <a:t>Date	Registrations</a:t>
            </a:r>
          </a:p>
          <a:p>
            <a:r>
              <a:rPr lang="fr-FR" dirty="0"/>
              <a:t>1-Dec	19</a:t>
            </a:r>
          </a:p>
          <a:p>
            <a:r>
              <a:rPr lang="fr-FR" dirty="0"/>
              <a:t>2-Dec	3</a:t>
            </a:r>
          </a:p>
          <a:p>
            <a:r>
              <a:rPr lang="fr-FR" dirty="0"/>
              <a:t>3-Dec	2</a:t>
            </a:r>
          </a:p>
          <a:p>
            <a:r>
              <a:rPr lang="fr-FR" dirty="0"/>
              <a:t>4-Dec	234</a:t>
            </a:r>
          </a:p>
          <a:p>
            <a:r>
              <a:rPr lang="fr-FR" dirty="0"/>
              <a:t>5-Dec	205</a:t>
            </a:r>
          </a:p>
          <a:p>
            <a:r>
              <a:rPr lang="fr-FR" dirty="0"/>
              <a:t>6-Dec	184</a:t>
            </a:r>
          </a:p>
          <a:p>
            <a:r>
              <a:rPr lang="fr-FR" dirty="0"/>
              <a:t>7-Dec	179</a:t>
            </a:r>
          </a:p>
          <a:p>
            <a:r>
              <a:rPr lang="fr-FR" dirty="0"/>
              <a:t>8-Dec	210</a:t>
            </a:r>
          </a:p>
          <a:p>
            <a:r>
              <a:rPr lang="fr-FR" dirty="0"/>
              <a:t>9-Dec	31</a:t>
            </a:r>
          </a:p>
          <a:p>
            <a:r>
              <a:rPr lang="fr-FR" dirty="0"/>
              <a:t>10-Dec	49</a:t>
            </a:r>
          </a:p>
          <a:p>
            <a:r>
              <a:rPr lang="fr-FR" dirty="0"/>
              <a:t>11-Dec	250</a:t>
            </a:r>
          </a:p>
          <a:p>
            <a:r>
              <a:rPr lang="fr-FR" dirty="0"/>
              <a:t>12-Dec	321</a:t>
            </a:r>
          </a:p>
          <a:p>
            <a:r>
              <a:rPr lang="fr-FR" dirty="0"/>
              <a:t>13-Dec	536</a:t>
            </a:r>
          </a:p>
          <a:p>
            <a:r>
              <a:rPr lang="fr-FR" dirty="0"/>
              <a:t>14-Dec	763</a:t>
            </a:r>
          </a:p>
          <a:p>
            <a:r>
              <a:rPr lang="fr-FR" dirty="0"/>
              <a:t>15-Dec	656</a:t>
            </a:r>
          </a:p>
          <a:p>
            <a:r>
              <a:rPr lang="fr-FR" dirty="0"/>
              <a:t>16-Dec	157</a:t>
            </a:r>
          </a:p>
          <a:p>
            <a:r>
              <a:rPr lang="fr-FR" dirty="0"/>
              <a:t>17-Dec	145</a:t>
            </a:r>
          </a:p>
          <a:p>
            <a:r>
              <a:rPr lang="fr-FR" dirty="0"/>
              <a:t>18-Dec	784</a:t>
            </a:r>
          </a:p>
          <a:p>
            <a:r>
              <a:rPr lang="fr-FR" dirty="0"/>
              <a:t>19-Dec	758</a:t>
            </a:r>
          </a:p>
          <a:p>
            <a:r>
              <a:rPr lang="fr-FR" dirty="0"/>
              <a:t>20-Dec	30</a:t>
            </a:r>
          </a:p>
          <a:p>
            <a:endParaRPr lang="en-US" dirty="0"/>
          </a:p>
        </p:txBody>
      </p:sp>
      <p:graphicFrame>
        <p:nvGraphicFramePr>
          <p:cNvPr id="5" name="Picture Placeholder 4">
            <a:extLst/>
          </p:cNvPr>
          <p:cNvGraphicFramePr>
            <a:graphicFrameLocks noGrp="1"/>
          </p:cNvGraphicFramePr>
          <p:nvPr>
            <p:ph type="pic" idx="1"/>
            <p:extLst>
              <p:ext uri="{D42A27DB-BD31-4B8C-83A1-F6EECF244321}">
                <p14:modId xmlns:p14="http://schemas.microsoft.com/office/powerpoint/2010/main" val="3311563574"/>
              </p:ext>
            </p:extLst>
          </p:nvPr>
        </p:nvGraphicFramePr>
        <p:xfrm>
          <a:off x="2378869" y="987425"/>
          <a:ext cx="6256613" cy="55719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472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a:t>
            </a:r>
            <a:endParaRPr lang="en-US" dirty="0"/>
          </a:p>
        </p:txBody>
      </p:sp>
      <p:sp>
        <p:nvSpPr>
          <p:cNvPr id="3" name="Content Placeholder 2"/>
          <p:cNvSpPr>
            <a:spLocks noGrp="1"/>
          </p:cNvSpPr>
          <p:nvPr>
            <p:ph idx="1"/>
          </p:nvPr>
        </p:nvSpPr>
        <p:spPr/>
        <p:txBody>
          <a:bodyPr>
            <a:normAutofit/>
          </a:bodyPr>
          <a:lstStyle/>
          <a:p>
            <a:r>
              <a:rPr lang="en-US" dirty="0" smtClean="0"/>
              <a:t>Currently in process</a:t>
            </a:r>
          </a:p>
          <a:p>
            <a:r>
              <a:rPr lang="en-US" dirty="0" smtClean="0"/>
              <a:t>Rough Draft sent to committee members </a:t>
            </a:r>
          </a:p>
          <a:p>
            <a:r>
              <a:rPr lang="en-US" dirty="0" smtClean="0"/>
              <a:t>Association Partners</a:t>
            </a:r>
          </a:p>
          <a:p>
            <a:r>
              <a:rPr lang="en-US" dirty="0" smtClean="0"/>
              <a:t>Post to website</a:t>
            </a:r>
          </a:p>
          <a:p>
            <a:r>
              <a:rPr lang="en-US" dirty="0" smtClean="0"/>
              <a:t>Email blast from IDFPR</a:t>
            </a:r>
            <a:endParaRPr lang="en-US" dirty="0"/>
          </a:p>
          <a:p>
            <a:endParaRPr lang="en-US" dirty="0"/>
          </a:p>
        </p:txBody>
      </p:sp>
    </p:spTree>
    <p:extLst>
      <p:ext uri="{BB962C8B-B14F-4D97-AF65-F5344CB8AC3E}">
        <p14:creationId xmlns:p14="http://schemas.microsoft.com/office/powerpoint/2010/main" val="3912878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chemeClr val="tx2"/>
                </a:solidFill>
              </a:rPr>
              <a:t>PMP</a:t>
            </a:r>
            <a:r>
              <a:rPr lang="en-US" dirty="0" err="1"/>
              <a:t>now</a:t>
            </a:r>
            <a:endParaRPr lang="en-US" dirty="0"/>
          </a:p>
        </p:txBody>
      </p:sp>
      <p:sp>
        <p:nvSpPr>
          <p:cNvPr id="3" name="Content Placeholder 2"/>
          <p:cNvSpPr>
            <a:spLocks noGrp="1"/>
          </p:cNvSpPr>
          <p:nvPr>
            <p:ph idx="1"/>
          </p:nvPr>
        </p:nvSpPr>
        <p:spPr/>
        <p:txBody>
          <a:bodyPr/>
          <a:lstStyle/>
          <a:p>
            <a:r>
              <a:rPr lang="en-US" dirty="0" smtClean="0"/>
              <a:t>New Marketing campaign for the automated </a:t>
            </a:r>
            <a:r>
              <a:rPr lang="en-US" dirty="0" smtClean="0"/>
              <a:t>connection </a:t>
            </a:r>
            <a:r>
              <a:rPr lang="en-US" dirty="0"/>
              <a:t> </a:t>
            </a:r>
            <a:r>
              <a:rPr lang="en-US" dirty="0" smtClean="0"/>
              <a:t>(</a:t>
            </a:r>
            <a:r>
              <a:rPr lang="en-US" dirty="0" smtClean="0"/>
              <a:t>re-branding)</a:t>
            </a:r>
            <a:endParaRPr lang="en-US" dirty="0" smtClean="0"/>
          </a:p>
          <a:p>
            <a:r>
              <a:rPr lang="en-US" dirty="0"/>
              <a:t>Currently </a:t>
            </a:r>
            <a:r>
              <a:rPr lang="en-US" dirty="0" smtClean="0"/>
              <a:t>25 </a:t>
            </a:r>
            <a:r>
              <a:rPr lang="en-US" dirty="0"/>
              <a:t>connections- goal </a:t>
            </a:r>
            <a:r>
              <a:rPr lang="en-US" dirty="0" smtClean="0"/>
              <a:t>37</a:t>
            </a:r>
            <a:r>
              <a:rPr lang="en-US" dirty="0" smtClean="0"/>
              <a:t> </a:t>
            </a:r>
            <a:r>
              <a:rPr lang="en-US" dirty="0"/>
              <a:t>connections by </a:t>
            </a:r>
            <a:r>
              <a:rPr lang="en-US" dirty="0" smtClean="0"/>
              <a:t>July 1</a:t>
            </a:r>
            <a:r>
              <a:rPr lang="en-US" baseline="30000" dirty="0" smtClean="0"/>
              <a:t>st</a:t>
            </a:r>
            <a:r>
              <a:rPr lang="en-US" dirty="0"/>
              <a:t>, 2018</a:t>
            </a:r>
          </a:p>
          <a:p>
            <a:r>
              <a:rPr lang="en-US" dirty="0" smtClean="0"/>
              <a:t>Marketing Plan in process</a:t>
            </a:r>
          </a:p>
          <a:p>
            <a:pPr lvl="1"/>
            <a:r>
              <a:rPr lang="en-US" dirty="0" smtClean="0"/>
              <a:t>Direct Outreach</a:t>
            </a:r>
          </a:p>
          <a:p>
            <a:pPr lvl="1"/>
            <a:r>
              <a:rPr lang="en-US" dirty="0" smtClean="0"/>
              <a:t>Indirect Outreach</a:t>
            </a:r>
            <a:endParaRPr lang="en-US" dirty="0"/>
          </a:p>
        </p:txBody>
      </p:sp>
    </p:spTree>
    <p:extLst>
      <p:ext uri="{BB962C8B-B14F-4D97-AF65-F5344CB8AC3E}">
        <p14:creationId xmlns:p14="http://schemas.microsoft.com/office/powerpoint/2010/main" val="1159537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463</Words>
  <Application>Microsoft Office PowerPoint</Application>
  <PresentationFormat>On-screen Show (4:3)</PresentationFormat>
  <Paragraphs>143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PMP Advisory Committee</vt:lpstr>
      <vt:lpstr>PowerPoint Presentation</vt:lpstr>
      <vt:lpstr>Peer Review Meeting</vt:lpstr>
      <vt:lpstr>SB772 / Public Act 100-0564</vt:lpstr>
      <vt:lpstr>Technical Update</vt:lpstr>
      <vt:lpstr>Registration Stats</vt:lpstr>
      <vt:lpstr>New Registrations</vt:lpstr>
      <vt:lpstr>FAQ’s</vt:lpstr>
      <vt:lpstr>PMPnow</vt:lpstr>
      <vt:lpstr>PMPnow</vt:lpstr>
      <vt:lpstr>PowerPoint Presentation</vt:lpstr>
      <vt:lpstr>Utilization: Queries</vt:lpstr>
      <vt:lpstr>Outreach Strategy Updates</vt:lpstr>
      <vt:lpstr>PMP Update </vt:lpstr>
      <vt:lpstr>Miscellaneous Issues</vt:lpstr>
      <vt:lpstr>PowerPoint Presentation</vt:lpstr>
    </vt:vector>
  </TitlesOfParts>
  <Company>State of Illinois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PMP Advisory Committee</dc:title>
  <dc:creator>Pointer, Sarah HFS.</dc:creator>
  <cp:lastModifiedBy>Pointer, Sarah HFS.</cp:lastModifiedBy>
  <cp:revision>37</cp:revision>
  <cp:lastPrinted>2017-09-20T15:25:48Z</cp:lastPrinted>
  <dcterms:created xsi:type="dcterms:W3CDTF">2017-09-19T21:41:09Z</dcterms:created>
  <dcterms:modified xsi:type="dcterms:W3CDTF">2017-12-20T16:46:51Z</dcterms:modified>
</cp:coreProperties>
</file>