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4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AA52A1B-CADA-4DCA-B93C-F03EE3F7C018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020F2BF-35E2-43F1-8C41-990475E7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69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0231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4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5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42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26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2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8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4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4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7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5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5E801-2EC5-41E2-9492-014B65F3EF1F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74070-E4E1-4782-AAEE-1F1A93FE6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2763" y="1771073"/>
            <a:ext cx="7924800" cy="1524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>
            <a:normAutofit fontScale="90000"/>
          </a:bodyPr>
          <a:lstStyle/>
          <a:p>
            <a:pPr eaLnBrk="1" hangingPunct="1"/>
            <a:r>
              <a:rPr lang="en-US" altLang="en-US" sz="5600" dirty="0" smtClean="0">
                <a:solidFill>
                  <a:schemeClr val="tx1"/>
                </a:solidFill>
              </a:rPr>
              <a:t>Impact of Academic Detailing in the Chicagoland Region: A Pilot Study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842125" y="6518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6" name="Subtitle 1"/>
          <p:cNvSpPr>
            <a:spLocks noGrp="1"/>
          </p:cNvSpPr>
          <p:nvPr>
            <p:ph type="subTitle" idx="1"/>
          </p:nvPr>
        </p:nvSpPr>
        <p:spPr>
          <a:xfrm>
            <a:off x="1152237" y="4100802"/>
            <a:ext cx="6858000" cy="98843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A. Simon Pickard, PhD</a:t>
            </a:r>
          </a:p>
          <a:p>
            <a:pPr eaLnBrk="1" hangingPunct="1"/>
            <a:r>
              <a:rPr lang="en-US" altLang="en-US" dirty="0" smtClean="0"/>
              <a:t>Todd A. Lee, PharmD, PhD</a:t>
            </a:r>
          </a:p>
        </p:txBody>
      </p:sp>
    </p:spTree>
    <p:extLst>
      <p:ext uri="{BB962C8B-B14F-4D97-AF65-F5344CB8AC3E}">
        <p14:creationId xmlns:p14="http://schemas.microsoft.com/office/powerpoint/2010/main" val="598693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Dashboard Metrics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340252"/>
              </p:ext>
            </p:extLst>
          </p:nvPr>
        </p:nvGraphicFramePr>
        <p:xfrm>
          <a:off x="1524000" y="1375171"/>
          <a:ext cx="6096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3354565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Provider</a:t>
                      </a:r>
                      <a:r>
                        <a:rPr lang="en-US" baseline="0" dirty="0" smtClean="0"/>
                        <a:t> Level Metrics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73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prescriptions for controlled substances, by class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0434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r>
                        <a:rPr lang="en-US" baseline="0" dirty="0" smtClean="0"/>
                        <a:t> day supply per opioid prescription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762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Mean MMEs per opioid prescription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47670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Rate of co-prescribing of opioids and benzodiazepines as a proportion of total number of opioid prescriptions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20125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number of MMEs</a:t>
                      </a:r>
                      <a:r>
                        <a:rPr lang="en-US" baseline="0" dirty="0" smtClean="0"/>
                        <a:t> prescribed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4476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prescriptions</a:t>
                      </a:r>
                      <a:r>
                        <a:rPr lang="en-US" baseline="0" dirty="0" smtClean="0"/>
                        <a:t> with &gt;31 day supply for opioids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80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Proportion</a:t>
                      </a:r>
                      <a:r>
                        <a:rPr lang="en-US" baseline="0" dirty="0" smtClean="0"/>
                        <a:t> of opioid </a:t>
                      </a:r>
                      <a:r>
                        <a:rPr lang="en-US" baseline="0" dirty="0" err="1" smtClean="0"/>
                        <a:t>Rxs</a:t>
                      </a:r>
                      <a:r>
                        <a:rPr lang="en-US" baseline="0" dirty="0" smtClean="0"/>
                        <a:t> with MMEs ≥90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5046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Proportion of opioid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Rxs</a:t>
                      </a:r>
                      <a:r>
                        <a:rPr lang="en-US" baseline="0" dirty="0" smtClean="0"/>
                        <a:t> with MMEs between 50-90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1042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Proportion of opioid </a:t>
                      </a:r>
                      <a:r>
                        <a:rPr lang="en-US" dirty="0" err="1" smtClean="0"/>
                        <a:t>Rxs</a:t>
                      </a:r>
                      <a:r>
                        <a:rPr lang="en-US" dirty="0" smtClean="0"/>
                        <a:t> with MMEs</a:t>
                      </a:r>
                      <a:r>
                        <a:rPr lang="en-US" baseline="0" dirty="0" smtClean="0"/>
                        <a:t> &lt;50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4007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Number of </a:t>
                      </a:r>
                      <a:r>
                        <a:rPr lang="en-US" baseline="0" dirty="0" err="1" smtClean="0"/>
                        <a:t>Rxs</a:t>
                      </a:r>
                      <a:r>
                        <a:rPr lang="en-US" baseline="0" dirty="0" smtClean="0"/>
                        <a:t> for long-acting/extended release opioids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8499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Number of naloxone </a:t>
                      </a:r>
                      <a:r>
                        <a:rPr lang="en-US" baseline="0" dirty="0" err="1" smtClean="0"/>
                        <a:t>Rxs</a:t>
                      </a:r>
                      <a:endParaRPr lang="en-US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002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372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87927" y="3269673"/>
            <a:ext cx="8127423" cy="9236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rot="18867218">
            <a:off x="-115904" y="3085006"/>
            <a:ext cx="1653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8867218">
            <a:off x="1911473" y="3043443"/>
            <a:ext cx="1653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8867218">
            <a:off x="4035857" y="3052680"/>
            <a:ext cx="1653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July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8867218">
            <a:off x="5800000" y="3181988"/>
            <a:ext cx="1653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August</a:t>
            </a: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2336797" y="984703"/>
            <a:ext cx="932873" cy="3149602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77814" y="1484624"/>
            <a:ext cx="265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Visit 1</a:t>
            </a:r>
            <a:endParaRPr lang="en-US" dirty="0"/>
          </a:p>
        </p:txBody>
      </p:sp>
      <p:sp>
        <p:nvSpPr>
          <p:cNvPr id="12" name="Left Brace 11"/>
          <p:cNvSpPr/>
          <p:nvPr/>
        </p:nvSpPr>
        <p:spPr>
          <a:xfrm rot="5400000">
            <a:off x="6287654" y="1019344"/>
            <a:ext cx="932873" cy="3089564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428671" y="1489247"/>
            <a:ext cx="265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Visit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30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Dashboard Metrics</a:t>
            </a:r>
          </a:p>
          <a:p>
            <a:r>
              <a:rPr lang="en-US" dirty="0" smtClean="0"/>
              <a:t>Physician administered survey after visit</a:t>
            </a:r>
          </a:p>
          <a:p>
            <a:r>
              <a:rPr lang="en-US" dirty="0" smtClean="0"/>
              <a:t>Detailer measures of perception of visit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48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from Advisory Committee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Any previous experience with academic detailing?</a:t>
            </a:r>
          </a:p>
          <a:p>
            <a:r>
              <a:rPr lang="en-US" dirty="0" smtClean="0"/>
              <a:t>Interest in Expert panel?   </a:t>
            </a:r>
            <a:r>
              <a:rPr lang="en-US" smtClean="0"/>
              <a:t>Input valued on</a:t>
            </a:r>
            <a:endParaRPr lang="en-US" dirty="0"/>
          </a:p>
          <a:p>
            <a:pPr lvl="1"/>
            <a:r>
              <a:rPr lang="en-US" dirty="0" smtClean="0"/>
              <a:t>Physician-completed survey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xperience with PMP</a:t>
            </a:r>
          </a:p>
          <a:p>
            <a:pPr lvl="2"/>
            <a:r>
              <a:rPr lang="en-US" dirty="0" smtClean="0"/>
              <a:t>Attitude towards opioid prescribing </a:t>
            </a:r>
          </a:p>
          <a:p>
            <a:pPr lvl="2"/>
            <a:r>
              <a:rPr lang="en-US" dirty="0" smtClean="0"/>
              <a:t>Satisfaction with AD visit</a:t>
            </a:r>
          </a:p>
          <a:p>
            <a:pPr lvl="1"/>
            <a:r>
              <a:rPr lang="en-US" dirty="0" smtClean="0"/>
              <a:t>Detailer perception of AD visit</a:t>
            </a:r>
          </a:p>
          <a:p>
            <a:pPr lvl="2"/>
            <a:r>
              <a:rPr lang="en-US" dirty="0" smtClean="0"/>
              <a:t>Prescriber awareness of PMP and CDC guidelines</a:t>
            </a:r>
          </a:p>
          <a:p>
            <a:pPr lvl="2"/>
            <a:r>
              <a:rPr lang="en-US" dirty="0" smtClean="0"/>
              <a:t>Prescriber availability for visit</a:t>
            </a:r>
          </a:p>
          <a:p>
            <a:pPr lvl="2"/>
            <a:r>
              <a:rPr lang="en-US" dirty="0" smtClean="0"/>
              <a:t>Interest, courtesy, positive/negative attitude about visit</a:t>
            </a:r>
          </a:p>
          <a:p>
            <a:r>
              <a:rPr lang="en-US" dirty="0" smtClean="0"/>
              <a:t>Suggestions for implementation of Delta region ITV</a:t>
            </a:r>
          </a:p>
          <a:p>
            <a:pPr lvl="1"/>
            <a:r>
              <a:rPr lang="en-US" dirty="0" smtClean="0"/>
              <a:t>Experienced SIU faculty?</a:t>
            </a:r>
          </a:p>
          <a:p>
            <a:pPr lvl="1"/>
            <a:r>
              <a:rPr lang="en-US" dirty="0" smtClean="0"/>
              <a:t>Practicality of sending Chicago-area trained team?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046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Detailing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Focused on one-on-one educational outreach</a:t>
            </a:r>
          </a:p>
          <a:p>
            <a:r>
              <a:rPr lang="en-US" dirty="0" smtClean="0"/>
              <a:t>Provides evidence-based information</a:t>
            </a:r>
          </a:p>
          <a:p>
            <a:r>
              <a:rPr lang="en-US" dirty="0" smtClean="0"/>
              <a:t>Effective at modifying behavior</a:t>
            </a:r>
          </a:p>
          <a:p>
            <a:pPr lvl="1"/>
            <a:r>
              <a:rPr lang="en-US" dirty="0" smtClean="0"/>
              <a:t>Prescribing </a:t>
            </a:r>
            <a:r>
              <a:rPr lang="en-US" dirty="0" err="1" smtClean="0"/>
              <a:t>antihypertensives</a:t>
            </a:r>
            <a:endParaRPr lang="en-US" dirty="0" smtClean="0"/>
          </a:p>
          <a:p>
            <a:pPr lvl="1"/>
            <a:r>
              <a:rPr lang="en-US" dirty="0"/>
              <a:t>Prescribing </a:t>
            </a:r>
            <a:r>
              <a:rPr lang="en-US" dirty="0" smtClean="0"/>
              <a:t>antimicrobials</a:t>
            </a:r>
          </a:p>
          <a:p>
            <a:pPr lvl="1"/>
            <a:r>
              <a:rPr lang="en-US" dirty="0" smtClean="0"/>
              <a:t>Alcohol use disorder treatment</a:t>
            </a:r>
          </a:p>
          <a:p>
            <a:pPr lvl="1"/>
            <a:r>
              <a:rPr lang="en-US" dirty="0" smtClean="0"/>
              <a:t>HIV testing</a:t>
            </a:r>
          </a:p>
          <a:p>
            <a:r>
              <a:rPr lang="en-US" dirty="0" smtClean="0"/>
              <a:t>Prevention for States activities</a:t>
            </a:r>
          </a:p>
          <a:p>
            <a:pPr lvl="1"/>
            <a:r>
              <a:rPr lang="en-US" dirty="0" smtClean="0"/>
              <a:t>Increased use of academic detailing</a:t>
            </a:r>
          </a:p>
          <a:p>
            <a:pPr lvl="1"/>
            <a:r>
              <a:rPr lang="en-US" dirty="0" smtClean="0"/>
              <a:t>Strategy for modifying prescribing behavior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785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Aims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062343"/>
              </p:ext>
            </p:extLst>
          </p:nvPr>
        </p:nvGraphicFramePr>
        <p:xfrm>
          <a:off x="531380" y="1616368"/>
          <a:ext cx="8081240" cy="36072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6184">
                  <a:extLst>
                    <a:ext uri="{9D8B030D-6E8A-4147-A177-3AD203B41FA5}">
                      <a16:colId xmlns:a16="http://schemas.microsoft.com/office/drawing/2014/main" xmlns="" val="3842302898"/>
                    </a:ext>
                  </a:extLst>
                </a:gridCol>
                <a:gridCol w="6285056">
                  <a:extLst>
                    <a:ext uri="{9D8B030D-6E8A-4147-A177-3AD203B41FA5}">
                      <a16:colId xmlns:a16="http://schemas.microsoft.com/office/drawing/2014/main" xmlns="" val="2156762023"/>
                    </a:ext>
                  </a:extLst>
                </a:gridCol>
              </a:tblGrid>
              <a:tr h="41976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>
                          <a:effectLst/>
                        </a:rPr>
                        <a:t>STUDY AIMS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33033358"/>
                  </a:ext>
                </a:extLst>
              </a:tr>
              <a:tr h="12306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>
                          <a:effectLst/>
                        </a:rPr>
                        <a:t>Primary aim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>
                          <a:effectLst/>
                        </a:rPr>
                        <a:t>To determine the feasibility and impact of academic detailing visits on opioid prescribing activities among PCPs from a large health system in the Chicagoland-area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71493972"/>
                  </a:ext>
                </a:extLst>
              </a:tr>
              <a:tr h="16469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effectLst/>
                        </a:rPr>
                        <a:t>Secondary </a:t>
                      </a:r>
                      <a:r>
                        <a:rPr lang="en-US" sz="2000" u="sng" dirty="0" smtClean="0">
                          <a:effectLst/>
                        </a:rPr>
                        <a:t>aims 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To explore PCPs experience and satisfaction with academic detailing </a:t>
                      </a:r>
                      <a:r>
                        <a:rPr lang="en-US" sz="2000" dirty="0" smtClean="0">
                          <a:effectLst/>
                        </a:rPr>
                        <a:t>visits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 smtClean="0">
                          <a:effectLst/>
                        </a:rPr>
                        <a:t>Identify </a:t>
                      </a:r>
                      <a:r>
                        <a:rPr lang="en-US" sz="2000" dirty="0">
                          <a:effectLst/>
                        </a:rPr>
                        <a:t>potential barriers and factors for success of academic detailing </a:t>
                      </a:r>
                      <a:r>
                        <a:rPr lang="en-US" sz="2000" dirty="0" smtClean="0">
                          <a:effectLst/>
                        </a:rPr>
                        <a:t>visits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Measure</a:t>
                      </a:r>
                      <a:r>
                        <a:rPr lang="en-US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quality of interaction based on perception of academic detailers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31290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595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PICOTS Framework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547594"/>
              </p:ext>
            </p:extLst>
          </p:nvPr>
        </p:nvGraphicFramePr>
        <p:xfrm>
          <a:off x="651164" y="1607129"/>
          <a:ext cx="7841672" cy="4307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xmlns="" val="2958816357"/>
                    </a:ext>
                  </a:extLst>
                </a:gridCol>
                <a:gridCol w="5860472">
                  <a:extLst>
                    <a:ext uri="{9D8B030D-6E8A-4147-A177-3AD203B41FA5}">
                      <a16:colId xmlns:a16="http://schemas.microsoft.com/office/drawing/2014/main" xmlns="" val="1379248279"/>
                    </a:ext>
                  </a:extLst>
                </a:gridCol>
              </a:tblGrid>
              <a:tr h="42643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effectLst/>
                        </a:rPr>
                        <a:t>PICOTS FRAMEWORK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9760082"/>
                  </a:ext>
                </a:extLst>
              </a:tr>
              <a:tr h="404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>
                          <a:effectLst/>
                        </a:rPr>
                        <a:t>POPULATION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 smtClean="0">
                          <a:effectLst/>
                        </a:rPr>
                        <a:t>Primary care providers (PCPs) </a:t>
                      </a:r>
                      <a:r>
                        <a:rPr lang="en-US" sz="2000" dirty="0">
                          <a:effectLst/>
                        </a:rPr>
                        <a:t>from a large health system in the Chicagoland area (AMITA Health)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09091963"/>
                  </a:ext>
                </a:extLst>
              </a:tr>
              <a:tr h="8272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>
                          <a:effectLst/>
                        </a:rPr>
                        <a:t>INTERVENTION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Academic detailing visits </a:t>
                      </a:r>
                      <a:r>
                        <a:rPr lang="en-US" sz="2000" dirty="0" smtClean="0">
                          <a:effectLst/>
                        </a:rPr>
                        <a:t>focused on past prescribing and CDC Guidelines </a:t>
                      </a:r>
                      <a:r>
                        <a:rPr lang="en-US" sz="2000" dirty="0">
                          <a:effectLst/>
                        </a:rPr>
                        <a:t>for Prescribing Opioids for Chronic Pain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7854979"/>
                  </a:ext>
                </a:extLst>
              </a:tr>
              <a:tr h="8272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>
                          <a:effectLst/>
                        </a:rPr>
                        <a:t>COMPARATOR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 smtClean="0">
                          <a:effectLst/>
                        </a:rPr>
                        <a:t>Group of non-AMITA primary</a:t>
                      </a:r>
                      <a:r>
                        <a:rPr lang="en-US" sz="2000" baseline="0" dirty="0" smtClean="0">
                          <a:effectLst/>
                        </a:rPr>
                        <a:t> care physicians in the Chicagoland area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36628588"/>
                  </a:ext>
                </a:extLst>
              </a:tr>
              <a:tr h="4099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>
                          <a:effectLst/>
                        </a:rPr>
                        <a:t>OUTCOMES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 smtClean="0">
                          <a:effectLst/>
                        </a:rPr>
                        <a:t>Measures of opioid prescribing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44963211"/>
                  </a:ext>
                </a:extLst>
              </a:tr>
              <a:tr h="404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u="sng" dirty="0" smtClean="0">
                          <a:effectLst/>
                        </a:rPr>
                        <a:t>TIMEFRAME 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May – August 2018 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35275541"/>
                  </a:ext>
                </a:extLst>
              </a:tr>
              <a:tr h="404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</a:rPr>
                        <a:t>SETTING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 smtClean="0">
                          <a:effectLst/>
                        </a:rPr>
                        <a:t>PCP </a:t>
                      </a:r>
                      <a:r>
                        <a:rPr lang="en-US" sz="2000" dirty="0">
                          <a:effectLst/>
                        </a:rPr>
                        <a:t>practice locations in the Chicagoland </a:t>
                      </a:r>
                      <a:r>
                        <a:rPr lang="en-US" sz="2000" dirty="0" smtClean="0">
                          <a:effectLst/>
                        </a:rPr>
                        <a:t>area (AMITA Health and control sites)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3719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82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Quasi-experimental study</a:t>
            </a:r>
          </a:p>
          <a:p>
            <a:r>
              <a:rPr lang="en-US" dirty="0" smtClean="0"/>
              <a:t>Pre/post assessment of opioid prescribing indicators</a:t>
            </a:r>
          </a:p>
          <a:p>
            <a:r>
              <a:rPr lang="en-US" dirty="0" smtClean="0"/>
              <a:t>Prescribing measures 6 months before intervention and 6 months after intervention</a:t>
            </a:r>
          </a:p>
          <a:p>
            <a:r>
              <a:rPr lang="en-US" dirty="0" smtClean="0"/>
              <a:t>Measures in both intervention and control groups</a:t>
            </a:r>
          </a:p>
          <a:p>
            <a:r>
              <a:rPr lang="en-US" dirty="0" smtClean="0"/>
              <a:t>Difference-in-difference approach to evaluate the effectiveness of the intervention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74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AMITA Health primary care providers</a:t>
            </a:r>
          </a:p>
          <a:p>
            <a:pPr lvl="1"/>
            <a:r>
              <a:rPr lang="en-US" dirty="0" smtClean="0"/>
              <a:t>Around 300 eligible PCPs</a:t>
            </a:r>
          </a:p>
          <a:p>
            <a:r>
              <a:rPr lang="en-US" dirty="0" smtClean="0"/>
              <a:t>Licensed healthcare professional with prescriptive authority (MD, DO, NP, PA)</a:t>
            </a:r>
          </a:p>
          <a:p>
            <a:r>
              <a:rPr lang="en-US" dirty="0" smtClean="0"/>
              <a:t>Excluding residents from intervention due to timing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7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Randomly selected group of non-AMITA PCPs in the Chicagoland area</a:t>
            </a:r>
          </a:p>
          <a:p>
            <a:r>
              <a:rPr lang="en-US" dirty="0" smtClean="0"/>
              <a:t>Matching at the zip code level and provider type</a:t>
            </a:r>
          </a:p>
          <a:p>
            <a:r>
              <a:rPr lang="en-US" dirty="0" smtClean="0"/>
              <a:t>Unknowns / Issues –</a:t>
            </a:r>
          </a:p>
          <a:p>
            <a:pPr lvl="1"/>
            <a:r>
              <a:rPr lang="en-US" dirty="0" smtClean="0"/>
              <a:t>Within organization interventions</a:t>
            </a:r>
          </a:p>
          <a:p>
            <a:pPr lvl="1"/>
            <a:r>
              <a:rPr lang="en-US" dirty="0" smtClean="0"/>
              <a:t>Constrain comparison group to another health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36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academic detailing visits by trained academic detailers</a:t>
            </a:r>
          </a:p>
          <a:p>
            <a:r>
              <a:rPr lang="en-US" dirty="0" smtClean="0"/>
              <a:t>Visits will be 15-30 minute face-to-face encounters</a:t>
            </a:r>
          </a:p>
          <a:p>
            <a:r>
              <a:rPr lang="en-US" dirty="0" smtClean="0"/>
              <a:t>Visits will include following elements</a:t>
            </a:r>
          </a:p>
          <a:p>
            <a:pPr lvl="1"/>
            <a:r>
              <a:rPr lang="en-US" dirty="0" smtClean="0"/>
              <a:t>Greetings/introductions</a:t>
            </a:r>
          </a:p>
          <a:p>
            <a:pPr lvl="1"/>
            <a:r>
              <a:rPr lang="en-US" dirty="0" smtClean="0"/>
              <a:t>Review of PCPs opioid prescribing metrics (“dashboard” metrics)</a:t>
            </a:r>
          </a:p>
          <a:p>
            <a:pPr lvl="1"/>
            <a:r>
              <a:rPr lang="en-US" dirty="0" smtClean="0"/>
              <a:t>Key aspects of CDC Guidelines (will be prioritized based on input from AMITA, PMP, </a:t>
            </a:r>
            <a:r>
              <a:rPr lang="en-US" dirty="0" err="1" smtClean="0"/>
              <a:t>NarCAD</a:t>
            </a:r>
            <a:r>
              <a:rPr lang="en-US" dirty="0" smtClean="0"/>
              <a:t> training)</a:t>
            </a:r>
          </a:p>
          <a:p>
            <a:pPr lvl="1"/>
            <a:r>
              <a:rPr lang="en-US" dirty="0" smtClean="0"/>
              <a:t>Assessment</a:t>
            </a:r>
          </a:p>
          <a:p>
            <a:r>
              <a:rPr lang="en-US" dirty="0" smtClean="0"/>
              <a:t>Repeat visit about 8 </a:t>
            </a:r>
            <a:r>
              <a:rPr lang="en-US" dirty="0" err="1" smtClean="0"/>
              <a:t>wks</a:t>
            </a:r>
            <a:r>
              <a:rPr lang="en-US" dirty="0" smtClean="0"/>
              <a:t> following initial visit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01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Detailers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Mix of graduate students and current PharmD students</a:t>
            </a:r>
          </a:p>
          <a:p>
            <a:r>
              <a:rPr lang="en-US" dirty="0" smtClean="0"/>
              <a:t>PharmD students recruited through a competitive process</a:t>
            </a:r>
          </a:p>
          <a:p>
            <a:r>
              <a:rPr lang="en-US" dirty="0" smtClean="0"/>
              <a:t>Required to give 10 minute presentation on CDC Guidelines</a:t>
            </a:r>
          </a:p>
          <a:p>
            <a:r>
              <a:rPr lang="en-US" dirty="0" smtClean="0"/>
              <a:t>Evaluated on a number of criteria</a:t>
            </a:r>
          </a:p>
          <a:p>
            <a:r>
              <a:rPr lang="en-US" dirty="0" smtClean="0"/>
              <a:t>Train-the-trainer model</a:t>
            </a:r>
          </a:p>
          <a:p>
            <a:pPr lvl="1"/>
            <a:r>
              <a:rPr lang="en-US" dirty="0" smtClean="0"/>
              <a:t>3-4 individuals attending </a:t>
            </a:r>
            <a:r>
              <a:rPr lang="en-US" dirty="0" err="1" smtClean="0"/>
              <a:t>NarCAD</a:t>
            </a:r>
            <a:r>
              <a:rPr lang="en-US" dirty="0" smtClean="0"/>
              <a:t> training session</a:t>
            </a:r>
          </a:p>
          <a:p>
            <a:pPr lvl="1"/>
            <a:r>
              <a:rPr lang="en-US" dirty="0" smtClean="0"/>
              <a:t>April 30 – May 1</a:t>
            </a:r>
          </a:p>
          <a:p>
            <a:pPr lvl="1"/>
            <a:r>
              <a:rPr lang="en-US" dirty="0" smtClean="0"/>
              <a:t>Will train detailers based on </a:t>
            </a:r>
            <a:r>
              <a:rPr lang="en-US" dirty="0" err="1" smtClean="0"/>
              <a:t>NarCAD</a:t>
            </a:r>
            <a:r>
              <a:rPr lang="en-US" dirty="0" smtClean="0"/>
              <a:t>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139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611</Words>
  <Application>Microsoft Office PowerPoint</Application>
  <PresentationFormat>On-screen Show (4:3)</PresentationFormat>
  <Paragraphs>109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Office Theme</vt:lpstr>
      <vt:lpstr>Impact of Academic Detailing in the Chicagoland Region: A Pilot Study</vt:lpstr>
      <vt:lpstr>Academic Detailing</vt:lpstr>
      <vt:lpstr>Study Aims</vt:lpstr>
      <vt:lpstr>PICOTS Framework</vt:lpstr>
      <vt:lpstr>Study Design</vt:lpstr>
      <vt:lpstr>Intervention Group</vt:lpstr>
      <vt:lpstr>Comparison Group</vt:lpstr>
      <vt:lpstr>Intervention</vt:lpstr>
      <vt:lpstr>Academic Detailers</vt:lpstr>
      <vt:lpstr>Dashboard Metrics</vt:lpstr>
      <vt:lpstr>Timeline</vt:lpstr>
      <vt:lpstr>Assessments</vt:lpstr>
      <vt:lpstr>Input from Advisory Committee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Gummert, Christopher</dc:creator>
  <cp:lastModifiedBy>Pointer, Sarah</cp:lastModifiedBy>
  <cp:revision>17</cp:revision>
  <cp:lastPrinted>2018-03-21T16:46:57Z</cp:lastPrinted>
  <dcterms:created xsi:type="dcterms:W3CDTF">2015-04-28T16:08:49Z</dcterms:created>
  <dcterms:modified xsi:type="dcterms:W3CDTF">2018-03-21T16:47:09Z</dcterms:modified>
</cp:coreProperties>
</file>