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2"/>
    <p:sldMasterId id="2147483771" r:id="rId3"/>
    <p:sldMasterId id="2147483783" r:id="rId4"/>
  </p:sldMasterIdLst>
  <p:notesMasterIdLst>
    <p:notesMasterId r:id="rId49"/>
  </p:notesMasterIdLst>
  <p:sldIdLst>
    <p:sldId id="386" r:id="rId5"/>
    <p:sldId id="397" r:id="rId6"/>
    <p:sldId id="398" r:id="rId7"/>
    <p:sldId id="432" r:id="rId8"/>
    <p:sldId id="400" r:id="rId9"/>
    <p:sldId id="401" r:id="rId10"/>
    <p:sldId id="430" r:id="rId11"/>
    <p:sldId id="456" r:id="rId12"/>
    <p:sldId id="457" r:id="rId13"/>
    <p:sldId id="419" r:id="rId14"/>
    <p:sldId id="420" r:id="rId15"/>
    <p:sldId id="421" r:id="rId16"/>
    <p:sldId id="422" r:id="rId17"/>
    <p:sldId id="423" r:id="rId18"/>
    <p:sldId id="425" r:id="rId19"/>
    <p:sldId id="426" r:id="rId20"/>
    <p:sldId id="429" r:id="rId21"/>
    <p:sldId id="436" r:id="rId22"/>
    <p:sldId id="458" r:id="rId23"/>
    <p:sldId id="437" r:id="rId24"/>
    <p:sldId id="448" r:id="rId25"/>
    <p:sldId id="449" r:id="rId26"/>
    <p:sldId id="450" r:id="rId27"/>
    <p:sldId id="431" r:id="rId28"/>
    <p:sldId id="459" r:id="rId29"/>
    <p:sldId id="452" r:id="rId30"/>
    <p:sldId id="453" r:id="rId31"/>
    <p:sldId id="454" r:id="rId32"/>
    <p:sldId id="428" r:id="rId33"/>
    <p:sldId id="464" r:id="rId34"/>
    <p:sldId id="465" r:id="rId35"/>
    <p:sldId id="258" r:id="rId36"/>
    <p:sldId id="259" r:id="rId37"/>
    <p:sldId id="261" r:id="rId38"/>
    <p:sldId id="264" r:id="rId39"/>
    <p:sldId id="266" r:id="rId40"/>
    <p:sldId id="267" r:id="rId41"/>
    <p:sldId id="466" r:id="rId42"/>
    <p:sldId id="460" r:id="rId43"/>
    <p:sldId id="455" r:id="rId44"/>
    <p:sldId id="461" r:id="rId45"/>
    <p:sldId id="462" r:id="rId46"/>
    <p:sldId id="463" r:id="rId47"/>
    <p:sldId id="424" r:id="rId4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130" d="100"/>
          <a:sy n="130" d="100"/>
        </p:scale>
        <p:origin x="53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gshi.Thakur\Desktop\GreaterThan90MMEPatientsEntireRecor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Total Opioid Prescriptions Dispensed in Illinois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81607440913858E-2"/>
          <c:y val="0.12474522003507077"/>
          <c:w val="0.91371543096120078"/>
          <c:h val="0.7604464379561936"/>
        </c:manualLayout>
      </c:layout>
      <c:areaChart>
        <c:grouping val="standard"/>
        <c:varyColors val="0"/>
        <c:ser>
          <c:idx val="0"/>
          <c:order val="0"/>
          <c:tx>
            <c:strRef>
              <c:f>'[Chart in Microsoft PowerPoint]Opioid Prescriptions'!$C$1</c:f>
              <c:strCache>
                <c:ptCount val="1"/>
                <c:pt idx="0">
                  <c:v>oprprescriptions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 cap="rnd" cmpd="sng">
              <a:solidFill>
                <a:schemeClr val="bg1">
                  <a:lumMod val="50000"/>
                </a:schemeClr>
              </a:solidFill>
              <a:round/>
            </a:ln>
            <a:effectLst/>
          </c:spPr>
          <c:cat>
            <c:multiLvlStrRef>
              <c:f>'[Chart in Microsoft PowerPoint]Opioid Prescriptions'!$A$2:$B$55</c:f>
              <c:multiLvlStrCache>
                <c:ptCount val="5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</c:lvl>
              </c:multiLvlStrCache>
            </c:multiLvlStrRef>
          </c:cat>
          <c:val>
            <c:numRef>
              <c:f>'[Chart in Microsoft PowerPoint]Opioid Prescriptions'!$C$2:$C$54</c:f>
              <c:numCache>
                <c:formatCode>General</c:formatCode>
                <c:ptCount val="53"/>
                <c:pt idx="0">
                  <c:v>581200</c:v>
                </c:pt>
                <c:pt idx="1">
                  <c:v>582445</c:v>
                </c:pt>
                <c:pt idx="2">
                  <c:v>644344</c:v>
                </c:pt>
                <c:pt idx="3">
                  <c:v>640326</c:v>
                </c:pt>
                <c:pt idx="4">
                  <c:v>636910</c:v>
                </c:pt>
                <c:pt idx="5">
                  <c:v>651457</c:v>
                </c:pt>
                <c:pt idx="6">
                  <c:v>660412</c:v>
                </c:pt>
                <c:pt idx="7">
                  <c:v>645136</c:v>
                </c:pt>
                <c:pt idx="8">
                  <c:v>645938</c:v>
                </c:pt>
                <c:pt idx="9">
                  <c:v>662036</c:v>
                </c:pt>
                <c:pt idx="10">
                  <c:v>619927</c:v>
                </c:pt>
                <c:pt idx="11">
                  <c:v>630435</c:v>
                </c:pt>
                <c:pt idx="12">
                  <c:v>623176</c:v>
                </c:pt>
                <c:pt idx="13">
                  <c:v>550906</c:v>
                </c:pt>
                <c:pt idx="14">
                  <c:v>560132</c:v>
                </c:pt>
                <c:pt idx="15">
                  <c:v>562214</c:v>
                </c:pt>
                <c:pt idx="16">
                  <c:v>614999</c:v>
                </c:pt>
                <c:pt idx="17">
                  <c:v>583491</c:v>
                </c:pt>
                <c:pt idx="18">
                  <c:v>377733</c:v>
                </c:pt>
                <c:pt idx="19">
                  <c:v>550087</c:v>
                </c:pt>
                <c:pt idx="20">
                  <c:v>525295</c:v>
                </c:pt>
                <c:pt idx="21">
                  <c:v>533153</c:v>
                </c:pt>
                <c:pt idx="22">
                  <c:v>520928</c:v>
                </c:pt>
                <c:pt idx="23">
                  <c:v>498111</c:v>
                </c:pt>
                <c:pt idx="24">
                  <c:v>475564</c:v>
                </c:pt>
                <c:pt idx="25">
                  <c:v>458052</c:v>
                </c:pt>
                <c:pt idx="26">
                  <c:v>519732</c:v>
                </c:pt>
                <c:pt idx="27">
                  <c:v>461655</c:v>
                </c:pt>
                <c:pt idx="28">
                  <c:v>505610</c:v>
                </c:pt>
                <c:pt idx="29">
                  <c:v>481892</c:v>
                </c:pt>
                <c:pt idx="30">
                  <c:v>426517</c:v>
                </c:pt>
                <c:pt idx="31">
                  <c:v>426623</c:v>
                </c:pt>
                <c:pt idx="32">
                  <c:v>435282</c:v>
                </c:pt>
                <c:pt idx="33">
                  <c:v>477354</c:v>
                </c:pt>
                <c:pt idx="34">
                  <c:v>448590</c:v>
                </c:pt>
                <c:pt idx="35">
                  <c:v>429903</c:v>
                </c:pt>
                <c:pt idx="36">
                  <c:v>420746</c:v>
                </c:pt>
                <c:pt idx="37">
                  <c:v>377358</c:v>
                </c:pt>
                <c:pt idx="38">
                  <c:v>404445</c:v>
                </c:pt>
                <c:pt idx="39">
                  <c:v>373589</c:v>
                </c:pt>
                <c:pt idx="40">
                  <c:v>413011</c:v>
                </c:pt>
                <c:pt idx="41">
                  <c:v>400979</c:v>
                </c:pt>
                <c:pt idx="42">
                  <c:v>412846</c:v>
                </c:pt>
                <c:pt idx="43">
                  <c:v>467633</c:v>
                </c:pt>
                <c:pt idx="44">
                  <c:v>425306</c:v>
                </c:pt>
                <c:pt idx="45">
                  <c:v>392577</c:v>
                </c:pt>
                <c:pt idx="46">
                  <c:v>478169</c:v>
                </c:pt>
                <c:pt idx="47">
                  <c:v>477769</c:v>
                </c:pt>
                <c:pt idx="48">
                  <c:v>482421</c:v>
                </c:pt>
                <c:pt idx="49">
                  <c:v>404297</c:v>
                </c:pt>
                <c:pt idx="50">
                  <c:v>430653</c:v>
                </c:pt>
                <c:pt idx="51">
                  <c:v>480780</c:v>
                </c:pt>
                <c:pt idx="52">
                  <c:v>487070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0-434E-9FAB-6914454E2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66624"/>
        <c:axId val="43401216"/>
      </c:areaChart>
      <c:catAx>
        <c:axId val="4266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01216"/>
        <c:crosses val="autoZero"/>
        <c:auto val="1"/>
        <c:lblAlgn val="ctr"/>
        <c:lblOffset val="100"/>
        <c:noMultiLvlLbl val="0"/>
      </c:catAx>
      <c:valAx>
        <c:axId val="4340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66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Total Opioid Prescriptions Dispensed in Illinois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'[Chart in Microsoft PowerPoint]Opioid Prescriptions'!$C$1</c:f>
              <c:strCache>
                <c:ptCount val="1"/>
                <c:pt idx="0">
                  <c:v>oprprescriptions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cat>
            <c:multiLvlStrRef>
              <c:f>'[Chart in Microsoft PowerPoint]Opioid Prescriptions'!$A$2:$B$54</c:f>
              <c:multiLvlStrCache>
                <c:ptCount val="5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</c:lvl>
              </c:multiLvlStrCache>
            </c:multiLvlStrRef>
          </c:cat>
          <c:val>
            <c:numRef>
              <c:f>'[Chart in Microsoft PowerPoint]Opioid Prescriptions'!$C$2:$C$54</c:f>
              <c:numCache>
                <c:formatCode>General</c:formatCode>
                <c:ptCount val="53"/>
                <c:pt idx="0">
                  <c:v>581200</c:v>
                </c:pt>
                <c:pt idx="1">
                  <c:v>582445</c:v>
                </c:pt>
                <c:pt idx="2">
                  <c:v>644344</c:v>
                </c:pt>
                <c:pt idx="3">
                  <c:v>640326</c:v>
                </c:pt>
                <c:pt idx="4">
                  <c:v>636910</c:v>
                </c:pt>
                <c:pt idx="5">
                  <c:v>651457</c:v>
                </c:pt>
                <c:pt idx="6">
                  <c:v>660412</c:v>
                </c:pt>
                <c:pt idx="7">
                  <c:v>645136</c:v>
                </c:pt>
                <c:pt idx="8">
                  <c:v>645938</c:v>
                </c:pt>
                <c:pt idx="9">
                  <c:v>662036</c:v>
                </c:pt>
                <c:pt idx="10">
                  <c:v>619927</c:v>
                </c:pt>
                <c:pt idx="11">
                  <c:v>630435</c:v>
                </c:pt>
                <c:pt idx="12">
                  <c:v>623176</c:v>
                </c:pt>
                <c:pt idx="13">
                  <c:v>550906</c:v>
                </c:pt>
                <c:pt idx="14">
                  <c:v>560132</c:v>
                </c:pt>
                <c:pt idx="15">
                  <c:v>562214</c:v>
                </c:pt>
                <c:pt idx="16">
                  <c:v>614999</c:v>
                </c:pt>
                <c:pt idx="17">
                  <c:v>583491</c:v>
                </c:pt>
                <c:pt idx="18">
                  <c:v>377733</c:v>
                </c:pt>
                <c:pt idx="19">
                  <c:v>550087</c:v>
                </c:pt>
                <c:pt idx="20">
                  <c:v>525295</c:v>
                </c:pt>
                <c:pt idx="21">
                  <c:v>533153</c:v>
                </c:pt>
                <c:pt idx="22">
                  <c:v>520928</c:v>
                </c:pt>
                <c:pt idx="23">
                  <c:v>498111</c:v>
                </c:pt>
                <c:pt idx="24">
                  <c:v>475564</c:v>
                </c:pt>
                <c:pt idx="25">
                  <c:v>458052</c:v>
                </c:pt>
                <c:pt idx="26">
                  <c:v>519732</c:v>
                </c:pt>
                <c:pt idx="27">
                  <c:v>461655</c:v>
                </c:pt>
                <c:pt idx="28">
                  <c:v>505610</c:v>
                </c:pt>
                <c:pt idx="29">
                  <c:v>481892</c:v>
                </c:pt>
                <c:pt idx="30">
                  <c:v>426517</c:v>
                </c:pt>
                <c:pt idx="31">
                  <c:v>426623</c:v>
                </c:pt>
                <c:pt idx="32">
                  <c:v>435282</c:v>
                </c:pt>
                <c:pt idx="33">
                  <c:v>477354</c:v>
                </c:pt>
                <c:pt idx="34">
                  <c:v>448590</c:v>
                </c:pt>
                <c:pt idx="35">
                  <c:v>429903</c:v>
                </c:pt>
                <c:pt idx="36">
                  <c:v>420746</c:v>
                </c:pt>
                <c:pt idx="37">
                  <c:v>377358</c:v>
                </c:pt>
                <c:pt idx="38">
                  <c:v>404445</c:v>
                </c:pt>
                <c:pt idx="39">
                  <c:v>373589</c:v>
                </c:pt>
                <c:pt idx="40">
                  <c:v>413011</c:v>
                </c:pt>
                <c:pt idx="41">
                  <c:v>400979</c:v>
                </c:pt>
                <c:pt idx="42">
                  <c:v>412846</c:v>
                </c:pt>
                <c:pt idx="43">
                  <c:v>467633</c:v>
                </c:pt>
                <c:pt idx="44">
                  <c:v>425306</c:v>
                </c:pt>
                <c:pt idx="45">
                  <c:v>392577</c:v>
                </c:pt>
                <c:pt idx="46">
                  <c:v>376765</c:v>
                </c:pt>
                <c:pt idx="47">
                  <c:v>378577</c:v>
                </c:pt>
                <c:pt idx="48">
                  <c:v>377894</c:v>
                </c:pt>
                <c:pt idx="49">
                  <c:v>329119</c:v>
                </c:pt>
                <c:pt idx="50">
                  <c:v>345117</c:v>
                </c:pt>
                <c:pt idx="51">
                  <c:v>378548</c:v>
                </c:pt>
                <c:pt idx="52">
                  <c:v>381919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0-434E-9FAB-6914454E2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37056"/>
        <c:axId val="251683584"/>
      </c:areaChart>
      <c:catAx>
        <c:axId val="486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683584"/>
        <c:crosses val="autoZero"/>
        <c:auto val="1"/>
        <c:lblAlgn val="ctr"/>
        <c:lblOffset val="100"/>
        <c:noMultiLvlLbl val="0"/>
      </c:catAx>
      <c:valAx>
        <c:axId val="25168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7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totalpatients</c:v>
                </c:pt>
              </c:strCache>
            </c:strRef>
          </c:tx>
          <c:spPr>
            <a:ln w="25400">
              <a:solidFill>
                <a:schemeClr val="bg1">
                  <a:lumMod val="50000"/>
                </a:schemeClr>
              </a:solidFill>
            </a:ln>
          </c:spPr>
          <c:cat>
            <c:multiLvlStrRef>
              <c:f>Sheet1!$A$2:$B$54</c:f>
              <c:multiLvlStrCache>
                <c:ptCount val="5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</c:lvl>
              </c:multiLvlStrCache>
            </c:multiLvlStrRef>
          </c:cat>
          <c:val>
            <c:numRef>
              <c:f>Sheet1!$C$2:$C$54</c:f>
              <c:numCache>
                <c:formatCode>General</c:formatCode>
                <c:ptCount val="53"/>
                <c:pt idx="0">
                  <c:v>35028</c:v>
                </c:pt>
                <c:pt idx="1">
                  <c:v>35670</c:v>
                </c:pt>
                <c:pt idx="2">
                  <c:v>39630</c:v>
                </c:pt>
                <c:pt idx="3">
                  <c:v>39118</c:v>
                </c:pt>
                <c:pt idx="4">
                  <c:v>38816</c:v>
                </c:pt>
                <c:pt idx="5">
                  <c:v>39354</c:v>
                </c:pt>
                <c:pt idx="6">
                  <c:v>40148</c:v>
                </c:pt>
                <c:pt idx="7">
                  <c:v>38481</c:v>
                </c:pt>
                <c:pt idx="8">
                  <c:v>37967</c:v>
                </c:pt>
                <c:pt idx="9">
                  <c:v>38643</c:v>
                </c:pt>
                <c:pt idx="10">
                  <c:v>35589</c:v>
                </c:pt>
                <c:pt idx="11">
                  <c:v>36656</c:v>
                </c:pt>
                <c:pt idx="12">
                  <c:v>35927</c:v>
                </c:pt>
                <c:pt idx="13">
                  <c:v>30877</c:v>
                </c:pt>
                <c:pt idx="14">
                  <c:v>31164</c:v>
                </c:pt>
                <c:pt idx="15">
                  <c:v>31309</c:v>
                </c:pt>
                <c:pt idx="16">
                  <c:v>34905</c:v>
                </c:pt>
                <c:pt idx="17">
                  <c:v>32357</c:v>
                </c:pt>
                <c:pt idx="18">
                  <c:v>22434</c:v>
                </c:pt>
                <c:pt idx="19">
                  <c:v>34199</c:v>
                </c:pt>
                <c:pt idx="20">
                  <c:v>32929</c:v>
                </c:pt>
                <c:pt idx="21">
                  <c:v>33453</c:v>
                </c:pt>
                <c:pt idx="22">
                  <c:v>33364</c:v>
                </c:pt>
                <c:pt idx="23">
                  <c:v>31732</c:v>
                </c:pt>
                <c:pt idx="24">
                  <c:v>30178</c:v>
                </c:pt>
                <c:pt idx="25">
                  <c:v>28917</c:v>
                </c:pt>
                <c:pt idx="26">
                  <c:v>33431</c:v>
                </c:pt>
                <c:pt idx="27">
                  <c:v>28608</c:v>
                </c:pt>
                <c:pt idx="28">
                  <c:v>32714</c:v>
                </c:pt>
                <c:pt idx="29">
                  <c:v>30719</c:v>
                </c:pt>
                <c:pt idx="30">
                  <c:v>26805</c:v>
                </c:pt>
                <c:pt idx="31">
                  <c:v>26162</c:v>
                </c:pt>
                <c:pt idx="32">
                  <c:v>26927</c:v>
                </c:pt>
                <c:pt idx="33">
                  <c:v>29310</c:v>
                </c:pt>
                <c:pt idx="34">
                  <c:v>28393</c:v>
                </c:pt>
                <c:pt idx="35">
                  <c:v>27707</c:v>
                </c:pt>
                <c:pt idx="36">
                  <c:v>26703</c:v>
                </c:pt>
                <c:pt idx="37">
                  <c:v>23561</c:v>
                </c:pt>
                <c:pt idx="38">
                  <c:v>27484</c:v>
                </c:pt>
                <c:pt idx="39">
                  <c:v>23031</c:v>
                </c:pt>
                <c:pt idx="40">
                  <c:v>26271</c:v>
                </c:pt>
                <c:pt idx="41">
                  <c:v>24753</c:v>
                </c:pt>
                <c:pt idx="42">
                  <c:v>24707</c:v>
                </c:pt>
                <c:pt idx="43">
                  <c:v>25402</c:v>
                </c:pt>
                <c:pt idx="44">
                  <c:v>22742</c:v>
                </c:pt>
                <c:pt idx="45">
                  <c:v>18101</c:v>
                </c:pt>
                <c:pt idx="46">
                  <c:v>30903</c:v>
                </c:pt>
                <c:pt idx="47">
                  <c:v>30411</c:v>
                </c:pt>
                <c:pt idx="48">
                  <c:v>30719</c:v>
                </c:pt>
                <c:pt idx="49">
                  <c:v>27733</c:v>
                </c:pt>
                <c:pt idx="50">
                  <c:v>26422</c:v>
                </c:pt>
                <c:pt idx="51">
                  <c:v>27137</c:v>
                </c:pt>
                <c:pt idx="52">
                  <c:v>26582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1-4951-8DF0-2F8056E57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50816"/>
        <c:axId val="34111872"/>
      </c:areaChart>
      <c:catAx>
        <c:axId val="3405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11872"/>
        <c:crosses val="autoZero"/>
        <c:auto val="1"/>
        <c:lblAlgn val="ctr"/>
        <c:lblOffset val="100"/>
        <c:noMultiLvlLbl val="0"/>
      </c:catAx>
      <c:valAx>
        <c:axId val="3411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508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'[Chart in Microsoft PowerPoint]BenzoOpioid'!$C$1</c:f>
              <c:strCache>
                <c:ptCount val="1"/>
                <c:pt idx="0">
                  <c:v>totalpatients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cat>
            <c:multiLvlStrRef>
              <c:f>'[Chart in Microsoft PowerPoint]BenzoOpioid'!$A$2:$B$54</c:f>
              <c:multiLvlStrCache>
                <c:ptCount val="5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</c:lvl>
              </c:multiLvlStrCache>
            </c:multiLvlStrRef>
          </c:cat>
          <c:val>
            <c:numRef>
              <c:f>'[Chart in Microsoft PowerPoint]BenzoOpioid'!$C$2:$C$54</c:f>
              <c:numCache>
                <c:formatCode>General</c:formatCode>
                <c:ptCount val="53"/>
                <c:pt idx="0">
                  <c:v>96786</c:v>
                </c:pt>
                <c:pt idx="1">
                  <c:v>97650</c:v>
                </c:pt>
                <c:pt idx="2">
                  <c:v>110278</c:v>
                </c:pt>
                <c:pt idx="3">
                  <c:v>108561</c:v>
                </c:pt>
                <c:pt idx="4">
                  <c:v>105706</c:v>
                </c:pt>
                <c:pt idx="5">
                  <c:v>106525</c:v>
                </c:pt>
                <c:pt idx="6">
                  <c:v>107143</c:v>
                </c:pt>
                <c:pt idx="7">
                  <c:v>107229</c:v>
                </c:pt>
                <c:pt idx="8">
                  <c:v>108731</c:v>
                </c:pt>
                <c:pt idx="9">
                  <c:v>111234</c:v>
                </c:pt>
                <c:pt idx="10">
                  <c:v>103399</c:v>
                </c:pt>
                <c:pt idx="11">
                  <c:v>102388</c:v>
                </c:pt>
                <c:pt idx="12">
                  <c:v>105567</c:v>
                </c:pt>
                <c:pt idx="13">
                  <c:v>87052</c:v>
                </c:pt>
                <c:pt idx="14">
                  <c:v>89204</c:v>
                </c:pt>
                <c:pt idx="15">
                  <c:v>90548</c:v>
                </c:pt>
                <c:pt idx="16">
                  <c:v>100985</c:v>
                </c:pt>
                <c:pt idx="17">
                  <c:v>92493</c:v>
                </c:pt>
                <c:pt idx="18">
                  <c:v>52316</c:v>
                </c:pt>
                <c:pt idx="19">
                  <c:v>92392</c:v>
                </c:pt>
                <c:pt idx="20">
                  <c:v>87129</c:v>
                </c:pt>
                <c:pt idx="21">
                  <c:v>88253</c:v>
                </c:pt>
                <c:pt idx="22">
                  <c:v>85212</c:v>
                </c:pt>
                <c:pt idx="23">
                  <c:v>77440</c:v>
                </c:pt>
                <c:pt idx="24">
                  <c:v>74234</c:v>
                </c:pt>
                <c:pt idx="25">
                  <c:v>71789</c:v>
                </c:pt>
                <c:pt idx="26">
                  <c:v>81891</c:v>
                </c:pt>
                <c:pt idx="27">
                  <c:v>71838</c:v>
                </c:pt>
                <c:pt idx="28">
                  <c:v>79219</c:v>
                </c:pt>
                <c:pt idx="29">
                  <c:v>73804</c:v>
                </c:pt>
                <c:pt idx="30">
                  <c:v>64238</c:v>
                </c:pt>
                <c:pt idx="31">
                  <c:v>60194</c:v>
                </c:pt>
                <c:pt idx="32">
                  <c:v>64449</c:v>
                </c:pt>
                <c:pt idx="33">
                  <c:v>75177</c:v>
                </c:pt>
                <c:pt idx="34">
                  <c:v>70896</c:v>
                </c:pt>
                <c:pt idx="35">
                  <c:v>67323</c:v>
                </c:pt>
                <c:pt idx="36">
                  <c:v>66519</c:v>
                </c:pt>
                <c:pt idx="37">
                  <c:v>57900</c:v>
                </c:pt>
                <c:pt idx="38">
                  <c:v>60643</c:v>
                </c:pt>
                <c:pt idx="39">
                  <c:v>54476</c:v>
                </c:pt>
                <c:pt idx="40">
                  <c:v>60810</c:v>
                </c:pt>
                <c:pt idx="41">
                  <c:v>57463</c:v>
                </c:pt>
                <c:pt idx="42">
                  <c:v>57458</c:v>
                </c:pt>
                <c:pt idx="43">
                  <c:v>62776</c:v>
                </c:pt>
                <c:pt idx="44">
                  <c:v>56005</c:v>
                </c:pt>
                <c:pt idx="45">
                  <c:v>40538</c:v>
                </c:pt>
                <c:pt idx="46">
                  <c:v>55795</c:v>
                </c:pt>
                <c:pt idx="47">
                  <c:v>55973</c:v>
                </c:pt>
                <c:pt idx="48">
                  <c:v>55070</c:v>
                </c:pt>
                <c:pt idx="49">
                  <c:v>43410</c:v>
                </c:pt>
                <c:pt idx="50">
                  <c:v>30753</c:v>
                </c:pt>
                <c:pt idx="51">
                  <c:v>56241</c:v>
                </c:pt>
                <c:pt idx="52">
                  <c:v>56101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CE-41C6-B535-4033AC63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35264"/>
        <c:axId val="50236800"/>
      </c:areaChart>
      <c:catAx>
        <c:axId val="502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6800"/>
        <c:crosses val="autoZero"/>
        <c:auto val="1"/>
        <c:lblAlgn val="ctr"/>
        <c:lblOffset val="100"/>
        <c:noMultiLvlLbl val="0"/>
      </c:catAx>
      <c:valAx>
        <c:axId val="5023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5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Opioid Naïve Patients on LA</a:t>
            </a:r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opioid naïve patients on LA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25400">
              <a:solidFill>
                <a:srgbClr val="1F497D">
                  <a:lumMod val="60000"/>
                  <a:lumOff val="40000"/>
                </a:srgbClr>
              </a:solidFill>
            </a:ln>
          </c:spPr>
          <c:cat>
            <c:multiLvlStrRef>
              <c:f>Sheet1!$A$2:$B$54</c:f>
              <c:multiLvlStrCache>
                <c:ptCount val="5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</c:lvl>
              </c:multiLvlStrCache>
            </c:multiLvlStrRef>
          </c:cat>
          <c:val>
            <c:numRef>
              <c:f>Sheet1!$C$2:$C$54</c:f>
              <c:numCache>
                <c:formatCode>General</c:formatCode>
                <c:ptCount val="53"/>
                <c:pt idx="0">
                  <c:v>45902</c:v>
                </c:pt>
                <c:pt idx="1">
                  <c:v>46795</c:v>
                </c:pt>
                <c:pt idx="2">
                  <c:v>50037</c:v>
                </c:pt>
                <c:pt idx="3">
                  <c:v>49958</c:v>
                </c:pt>
                <c:pt idx="4">
                  <c:v>49630</c:v>
                </c:pt>
                <c:pt idx="5">
                  <c:v>50102</c:v>
                </c:pt>
                <c:pt idx="6">
                  <c:v>50447</c:v>
                </c:pt>
                <c:pt idx="7">
                  <c:v>49614</c:v>
                </c:pt>
                <c:pt idx="8">
                  <c:v>47826</c:v>
                </c:pt>
                <c:pt idx="9">
                  <c:v>47797</c:v>
                </c:pt>
                <c:pt idx="10">
                  <c:v>45673</c:v>
                </c:pt>
                <c:pt idx="11">
                  <c:v>44419</c:v>
                </c:pt>
                <c:pt idx="12">
                  <c:v>44861</c:v>
                </c:pt>
                <c:pt idx="13">
                  <c:v>39677</c:v>
                </c:pt>
                <c:pt idx="14">
                  <c:v>39506</c:v>
                </c:pt>
                <c:pt idx="15">
                  <c:v>39051</c:v>
                </c:pt>
                <c:pt idx="16">
                  <c:v>41036</c:v>
                </c:pt>
                <c:pt idx="17">
                  <c:v>38924</c:v>
                </c:pt>
                <c:pt idx="18">
                  <c:v>28512</c:v>
                </c:pt>
                <c:pt idx="19">
                  <c:v>39313</c:v>
                </c:pt>
                <c:pt idx="20">
                  <c:v>39494</c:v>
                </c:pt>
                <c:pt idx="21">
                  <c:v>41012</c:v>
                </c:pt>
                <c:pt idx="22">
                  <c:v>40681</c:v>
                </c:pt>
                <c:pt idx="23">
                  <c:v>38444</c:v>
                </c:pt>
                <c:pt idx="24">
                  <c:v>36798</c:v>
                </c:pt>
                <c:pt idx="25">
                  <c:v>36723</c:v>
                </c:pt>
                <c:pt idx="26">
                  <c:v>39127</c:v>
                </c:pt>
                <c:pt idx="27">
                  <c:v>36761</c:v>
                </c:pt>
                <c:pt idx="28">
                  <c:v>38987</c:v>
                </c:pt>
                <c:pt idx="29">
                  <c:v>37226</c:v>
                </c:pt>
                <c:pt idx="30">
                  <c:v>34180</c:v>
                </c:pt>
                <c:pt idx="31">
                  <c:v>32456</c:v>
                </c:pt>
                <c:pt idx="32">
                  <c:v>33295</c:v>
                </c:pt>
                <c:pt idx="33">
                  <c:v>35290</c:v>
                </c:pt>
                <c:pt idx="34">
                  <c:v>35250</c:v>
                </c:pt>
                <c:pt idx="35">
                  <c:v>34738</c:v>
                </c:pt>
                <c:pt idx="36">
                  <c:v>34154</c:v>
                </c:pt>
                <c:pt idx="37">
                  <c:v>30416</c:v>
                </c:pt>
                <c:pt idx="38">
                  <c:v>32977</c:v>
                </c:pt>
                <c:pt idx="39">
                  <c:v>31648</c:v>
                </c:pt>
                <c:pt idx="40">
                  <c:v>34303</c:v>
                </c:pt>
                <c:pt idx="41">
                  <c:v>33709</c:v>
                </c:pt>
                <c:pt idx="42">
                  <c:v>33501</c:v>
                </c:pt>
                <c:pt idx="43">
                  <c:v>33750</c:v>
                </c:pt>
                <c:pt idx="44">
                  <c:v>32042</c:v>
                </c:pt>
                <c:pt idx="45">
                  <c:v>32479</c:v>
                </c:pt>
                <c:pt idx="46">
                  <c:v>32370</c:v>
                </c:pt>
                <c:pt idx="47">
                  <c:v>32077</c:v>
                </c:pt>
                <c:pt idx="48">
                  <c:v>31588</c:v>
                </c:pt>
                <c:pt idx="49">
                  <c:v>26440</c:v>
                </c:pt>
                <c:pt idx="50">
                  <c:v>16717</c:v>
                </c:pt>
                <c:pt idx="51">
                  <c:v>25484</c:v>
                </c:pt>
                <c:pt idx="52">
                  <c:v>25311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8-4D42-BDEC-A45517581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24128"/>
        <c:axId val="48225664"/>
      </c:areaChart>
      <c:catAx>
        <c:axId val="4822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225664"/>
        <c:crosses val="autoZero"/>
        <c:auto val="1"/>
        <c:lblAlgn val="ctr"/>
        <c:lblOffset val="100"/>
        <c:noMultiLvlLbl val="0"/>
      </c:catAx>
      <c:valAx>
        <c:axId val="4822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22412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Total Number of 5-5-6 patients</a:t>
            </a:r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Number of 5-5-6 patients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2225">
              <a:solidFill>
                <a:schemeClr val="tx2">
                  <a:lumMod val="60000"/>
                  <a:lumOff val="40000"/>
                </a:schemeClr>
              </a:solidFill>
            </a:ln>
          </c:spPr>
          <c:cat>
            <c:multiLvlStrRef>
              <c:f>Sheet1!$A$2:$B$54</c:f>
              <c:multiLvlStrCache>
                <c:ptCount val="5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</c:lvl>
              </c:multiLvlStrCache>
            </c:multiLvlStrRef>
          </c:cat>
          <c:val>
            <c:numRef>
              <c:f>Sheet1!$C$2:$C$54</c:f>
              <c:numCache>
                <c:formatCode>General</c:formatCode>
                <c:ptCount val="53"/>
                <c:pt idx="0">
                  <c:v>6608</c:v>
                </c:pt>
                <c:pt idx="1">
                  <c:v>6377</c:v>
                </c:pt>
                <c:pt idx="2">
                  <c:v>6323</c:v>
                </c:pt>
                <c:pt idx="3">
                  <c:v>6070</c:v>
                </c:pt>
                <c:pt idx="4">
                  <c:v>6673</c:v>
                </c:pt>
                <c:pt idx="5">
                  <c:v>6323</c:v>
                </c:pt>
                <c:pt idx="6">
                  <c:v>6932</c:v>
                </c:pt>
                <c:pt idx="7">
                  <c:v>7157</c:v>
                </c:pt>
                <c:pt idx="8">
                  <c:v>7045</c:v>
                </c:pt>
                <c:pt idx="9">
                  <c:v>5985</c:v>
                </c:pt>
                <c:pt idx="10">
                  <c:v>6069</c:v>
                </c:pt>
                <c:pt idx="11">
                  <c:v>6735</c:v>
                </c:pt>
                <c:pt idx="12">
                  <c:v>6497</c:v>
                </c:pt>
                <c:pt idx="13">
                  <c:v>6014</c:v>
                </c:pt>
                <c:pt idx="14">
                  <c:v>5793</c:v>
                </c:pt>
                <c:pt idx="15">
                  <c:v>5499</c:v>
                </c:pt>
                <c:pt idx="16">
                  <c:v>5474</c:v>
                </c:pt>
                <c:pt idx="17">
                  <c:v>5269</c:v>
                </c:pt>
                <c:pt idx="18">
                  <c:v>4857</c:v>
                </c:pt>
                <c:pt idx="19">
                  <c:v>5066</c:v>
                </c:pt>
                <c:pt idx="20">
                  <c:v>5023</c:v>
                </c:pt>
                <c:pt idx="21">
                  <c:v>5193</c:v>
                </c:pt>
                <c:pt idx="22">
                  <c:v>4797</c:v>
                </c:pt>
                <c:pt idx="23">
                  <c:v>4512</c:v>
                </c:pt>
                <c:pt idx="24">
                  <c:v>4825</c:v>
                </c:pt>
                <c:pt idx="25">
                  <c:v>4604</c:v>
                </c:pt>
                <c:pt idx="26">
                  <c:v>4667</c:v>
                </c:pt>
                <c:pt idx="27">
                  <c:v>4479</c:v>
                </c:pt>
                <c:pt idx="28">
                  <c:v>4399</c:v>
                </c:pt>
                <c:pt idx="29">
                  <c:v>4256</c:v>
                </c:pt>
                <c:pt idx="30">
                  <c:v>4143</c:v>
                </c:pt>
                <c:pt idx="31">
                  <c:v>4138</c:v>
                </c:pt>
                <c:pt idx="32">
                  <c:v>3855</c:v>
                </c:pt>
                <c:pt idx="33">
                  <c:v>3832</c:v>
                </c:pt>
                <c:pt idx="34">
                  <c:v>3709</c:v>
                </c:pt>
                <c:pt idx="35">
                  <c:v>3604</c:v>
                </c:pt>
                <c:pt idx="36">
                  <c:v>3589</c:v>
                </c:pt>
                <c:pt idx="37">
                  <c:v>3466</c:v>
                </c:pt>
                <c:pt idx="38">
                  <c:v>3408</c:v>
                </c:pt>
                <c:pt idx="39">
                  <c:v>3152</c:v>
                </c:pt>
                <c:pt idx="40">
                  <c:v>3092</c:v>
                </c:pt>
                <c:pt idx="41">
                  <c:v>2976</c:v>
                </c:pt>
                <c:pt idx="42">
                  <c:v>2912</c:v>
                </c:pt>
                <c:pt idx="43">
                  <c:v>3024</c:v>
                </c:pt>
                <c:pt idx="44">
                  <c:v>2958</c:v>
                </c:pt>
                <c:pt idx="45">
                  <c:v>3062</c:v>
                </c:pt>
                <c:pt idx="46">
                  <c:v>2913</c:v>
                </c:pt>
                <c:pt idx="47">
                  <c:v>2872</c:v>
                </c:pt>
                <c:pt idx="48">
                  <c:v>2823</c:v>
                </c:pt>
                <c:pt idx="49">
                  <c:v>2556</c:v>
                </c:pt>
                <c:pt idx="50">
                  <c:v>2489</c:v>
                </c:pt>
                <c:pt idx="51">
                  <c:v>2471</c:v>
                </c:pt>
                <c:pt idx="52">
                  <c:v>2347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9-4761-9785-75DCD664B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459968"/>
        <c:axId val="221461504"/>
      </c:areaChart>
      <c:catAx>
        <c:axId val="22145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1461504"/>
        <c:crosses val="autoZero"/>
        <c:auto val="1"/>
        <c:lblAlgn val="ctr"/>
        <c:lblOffset val="100"/>
        <c:noMultiLvlLbl val="0"/>
      </c:catAx>
      <c:valAx>
        <c:axId val="22146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4599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'[Chart in Microsoft PowerPoint]BenzoOpioid'!$A$2:$B$54</cx:f>
        <cx:lvl ptCount="53">
          <cx:pt idx="0">Jan</cx:pt>
          <cx:pt idx="1">Feb</cx:pt>
          <cx:pt idx="2">Mar</cx:pt>
          <cx:pt idx="3">Apr</cx:pt>
          <cx:pt idx="4">May</cx:pt>
          <cx:pt idx="5">Jun</cx:pt>
          <cx:pt idx="6">Jul</cx:pt>
          <cx:pt idx="7">Aug</cx:pt>
          <cx:pt idx="8">Sep</cx:pt>
          <cx:pt idx="9">Oct</cx:pt>
          <cx:pt idx="10">Nov</cx:pt>
          <cx:pt idx="11">Dec</cx:pt>
          <cx:pt idx="12">Jan</cx:pt>
          <cx:pt idx="13">Feb</cx:pt>
          <cx:pt idx="14">Mar</cx:pt>
          <cx:pt idx="15">Apr</cx:pt>
          <cx:pt idx="16">May</cx:pt>
          <cx:pt idx="17">Jun</cx:pt>
          <cx:pt idx="18">Jul</cx:pt>
          <cx:pt idx="19">Aug</cx:pt>
          <cx:pt idx="20">Sep</cx:pt>
          <cx:pt idx="21">Oct</cx:pt>
          <cx:pt idx="22">Nov</cx:pt>
          <cx:pt idx="23">Dec</cx:pt>
          <cx:pt idx="24">Jan</cx:pt>
          <cx:pt idx="25">Feb</cx:pt>
          <cx:pt idx="26">Mar</cx:pt>
          <cx:pt idx="27">Apr</cx:pt>
          <cx:pt idx="28">May</cx:pt>
          <cx:pt idx="29">Jun</cx:pt>
          <cx:pt idx="30">Jul</cx:pt>
          <cx:pt idx="31">Aug</cx:pt>
          <cx:pt idx="32">Sep</cx:pt>
          <cx:pt idx="33">Oct</cx:pt>
          <cx:pt idx="34">Nov</cx:pt>
          <cx:pt idx="35">Dec</cx:pt>
          <cx:pt idx="36">Jan</cx:pt>
          <cx:pt idx="37">Feb</cx:pt>
          <cx:pt idx="38">Mar</cx:pt>
          <cx:pt idx="39">Apr</cx:pt>
          <cx:pt idx="40">May</cx:pt>
          <cx:pt idx="41">Jun</cx:pt>
          <cx:pt idx="42">Jul</cx:pt>
          <cx:pt idx="43">Aug</cx:pt>
          <cx:pt idx="44">Sep</cx:pt>
          <cx:pt idx="45">Oct</cx:pt>
          <cx:pt idx="46">Nov</cx:pt>
          <cx:pt idx="47">Dec</cx:pt>
          <cx:pt idx="48">Jan</cx:pt>
          <cx:pt idx="49">Feb</cx:pt>
          <cx:pt idx="50">Mar</cx:pt>
          <cx:pt idx="51">Apr</cx:pt>
          <cx:pt idx="52">May</cx:pt>
        </cx:lvl>
        <cx:lvl ptCount="53">
          <cx:pt idx="0">2015</cx:pt>
          <cx:pt idx="12">2016</cx:pt>
          <cx:pt idx="24">2017</cx:pt>
          <cx:pt idx="36">2018</cx:pt>
          <cx:pt idx="48">2019</cx:pt>
        </cx:lvl>
      </cx:strDim>
      <cx:numDim type="size">
        <cx:f dir="row">'[Chart in Microsoft PowerPoint]BenzoOpioid'!$C$2:$C$54</cx:f>
        <cx:lvl ptCount="53" formatCode="General">
          <cx:pt idx="0">96786</cx:pt>
          <cx:pt idx="1">97650</cx:pt>
          <cx:pt idx="2">110278</cx:pt>
          <cx:pt idx="3">108561</cx:pt>
          <cx:pt idx="4">105706</cx:pt>
          <cx:pt idx="5">106525</cx:pt>
          <cx:pt idx="6">107143</cx:pt>
          <cx:pt idx="7">107229</cx:pt>
          <cx:pt idx="8">108731</cx:pt>
          <cx:pt idx="9">111234</cx:pt>
          <cx:pt idx="10">103399</cx:pt>
          <cx:pt idx="11">102388</cx:pt>
          <cx:pt idx="12">105567</cx:pt>
          <cx:pt idx="13">87052</cx:pt>
          <cx:pt idx="14">89204</cx:pt>
          <cx:pt idx="15">90548</cx:pt>
          <cx:pt idx="16">100985</cx:pt>
          <cx:pt idx="17">92493</cx:pt>
          <cx:pt idx="18">52316</cx:pt>
          <cx:pt idx="19">92392</cx:pt>
          <cx:pt idx="20">87129</cx:pt>
          <cx:pt idx="21">88253</cx:pt>
          <cx:pt idx="22">85212</cx:pt>
          <cx:pt idx="23">77440</cx:pt>
          <cx:pt idx="24">74234</cx:pt>
          <cx:pt idx="25">71789</cx:pt>
          <cx:pt idx="26">81891</cx:pt>
          <cx:pt idx="27">71838</cx:pt>
          <cx:pt idx="28">79219</cx:pt>
          <cx:pt idx="29">73804</cx:pt>
          <cx:pt idx="30">64238</cx:pt>
          <cx:pt idx="31">60194</cx:pt>
          <cx:pt idx="32">64449</cx:pt>
          <cx:pt idx="33">75177</cx:pt>
          <cx:pt idx="34">70896</cx:pt>
          <cx:pt idx="35">67323</cx:pt>
          <cx:pt idx="36">66519</cx:pt>
          <cx:pt idx="37">57900</cx:pt>
          <cx:pt idx="38">60643</cx:pt>
          <cx:pt idx="39">54476</cx:pt>
          <cx:pt idx="40">60810</cx:pt>
          <cx:pt idx="41">57463</cx:pt>
          <cx:pt idx="42">57458</cx:pt>
          <cx:pt idx="43">62776</cx:pt>
          <cx:pt idx="44">56005</cx:pt>
          <cx:pt idx="45">40538</cx:pt>
          <cx:pt idx="46">55795</cx:pt>
          <cx:pt idx="47">55973</cx:pt>
          <cx:pt idx="48">55070</cx:pt>
          <cx:pt idx="49">43410</cx:pt>
          <cx:pt idx="50">30753</cx:pt>
          <cx:pt idx="51">56241</cx:pt>
          <cx:pt idx="52">56101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kumimoji="0" lang="en-US" sz="1400" b="1" i="0" u="none" strike="noStrike" kern="1200" cap="none" spc="0" normalizeH="0" baseline="0" noProof="0" dirty="0">
            <a:ln>
              <a:noFill/>
            </a:ln>
            <a:solidFill>
              <a:prstClr val="black">
                <a:lumMod val="65000"/>
                <a:lumOff val="35000"/>
              </a:prstClr>
            </a:solidFill>
            <a:effectLst/>
            <a:uLnTx/>
            <a:uFillTx/>
            <a:latin typeface="Calibri"/>
          </a:endParaRPr>
        </a:p>
      </cx:txPr>
    </cx:title>
    <cx:plotArea>
      <cx:plotAreaRegion>
        <cx:plotSurface>
          <cx:spPr>
            <a:noFill/>
          </cx:spPr>
        </cx:plotSurface>
        <cx:series layoutId="sunburst" uniqueId="{DC50C7E1-55DF-4D08-B993-B62B3031DB07}">
          <cx:tx>
            <cx:txData>
              <cx:f>'[Chart in Microsoft PowerPoint]BenzoOpioid'!$C$1</cx:f>
              <cx:v>totalpatients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9F6B6E4-A353-40AC-9A60-BF8B217CFDD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8ECCAD7-0834-4054-8AD5-CD41214A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1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40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6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19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9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44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72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53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34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99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24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7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74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50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3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8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F6687-24C8-433C-95F0-312426F082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28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CAD7-0834-4054-8AD5-CD41214AEA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CAD7-0834-4054-8AD5-CD41214AEA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CAD7-0834-4054-8AD5-CD41214AEA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7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6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7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9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01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presentation I will:</a:t>
            </a:r>
          </a:p>
          <a:p>
            <a:r>
              <a:rPr lang="en-US" dirty="0"/>
              <a:t>Take us through a brief history lesson on the evolution of pharmacy practice</a:t>
            </a:r>
          </a:p>
          <a:p>
            <a:r>
              <a:rPr lang="en-US" dirty="0"/>
              <a:t>Highlight some policies that contribute to its development </a:t>
            </a:r>
          </a:p>
          <a:p>
            <a:r>
              <a:rPr lang="en-US" dirty="0"/>
              <a:t>And finally, present the results of the our systematic review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279F-BBAA-40D3-BD41-824BC2AF2F9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0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794D1D7-2548-46AD-8D8E-B02A6F7377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82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0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9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041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8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24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0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74AB-190D-407C-80A1-C81F9318C2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6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414A-EF29-484B-BCC1-B68BBDCA47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69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DAF-015D-4091-BEF1-27679FD1BB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5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8A48-4014-4433-A674-9F7BF35331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7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5D72-2931-475E-A02F-9847B9D848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77FB-DA34-44E9-A61A-3E5AC305E8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24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164-20F3-47EC-BC38-13CCE92532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16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F6AF-3635-4CAB-8925-86007292B4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47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2F62-8FDA-474D-B2C6-686C3F62E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37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FE83-ADD1-4A9F-BA2E-E34B8239C2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85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13B92-2127-4A9A-BEEC-4B30C12C1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25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77A3-F60F-4996-94E6-E692D5FAC8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27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9617-4005-4529-9185-B332C49ABE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11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7C74-7B85-4129-AAD0-356864C129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90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B208-6B70-4353-894B-5D7DB4C9C8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848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57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09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78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3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78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9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2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78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0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9360-BCBB-4F4C-BBA6-2DAEE148D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8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84F5-E111-4B84-A72C-891E5D613F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4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5E4A-534A-4061-AA53-39B3EBF225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69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CDDF-0AD9-4E25-A7D4-E485509C4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22B-94B8-401E-826E-03CFE1B869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97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9FB0-63AA-4782-AD9A-B39A67F49A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274CDE-25DE-4D87-B9CD-EAC38C409D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3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CF37-D42A-4976-9D92-C3FD5F33E2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7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661B-2201-4F55-B7A6-BC258E51552F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DEBB-8831-4F2C-AC51-C71D43178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2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jpg"/><Relationship Id="rId4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felix@illinois.gov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755C732-3264-4614-8316-41F75483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C7C6ED-4EA1-4532-A820-59A8ADEE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9172471" cy="6856214"/>
            <a:chOff x="-15736" y="0"/>
            <a:chExt cx="12229962" cy="685621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64" y="4404852"/>
            <a:ext cx="7492258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rgbClr val="262626"/>
                </a:solidFill>
              </a:rPr>
              <a:t>   PMP Advisory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973836" y="5540582"/>
            <a:ext cx="7202795" cy="388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July 16, 2019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D786D6-2C42-45AF-888B-F2038C4D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7499739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395DA0-33DD-4997-BE3B-29BAD6DB6A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5" y="1410207"/>
            <a:ext cx="5685722" cy="2455875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8D6659D-FA60-4C6D-A9F6-063E294A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836" y="5501254"/>
            <a:ext cx="72027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8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AD Program Summary                       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1BDC738-B954-D741-87DC-795E4835D067}"/>
              </a:ext>
            </a:extLst>
          </p:cNvPr>
          <p:cNvSpPr txBox="1">
            <a:spLocks/>
          </p:cNvSpPr>
          <p:nvPr/>
        </p:nvSpPr>
        <p:spPr>
          <a:xfrm>
            <a:off x="545256" y="136053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2 visits with primary care providers (MD, DO, NP, PA)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Visit length between 15 and 30 minutes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visits separated by 6 to 8 weeks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 development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Focused on CDC prescribing guidelines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Tailored to needs of providers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Prescriber-specific data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Detailer training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NaRCAD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train-the-trainer model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Quality assurance and troubleshooting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 of the AD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of AD tools</a:t>
            </a:r>
          </a:p>
        </p:txBody>
      </p:sp>
    </p:spTree>
    <p:extLst>
      <p:ext uri="{BB962C8B-B14F-4D97-AF65-F5344CB8AC3E}">
        <p14:creationId xmlns:p14="http://schemas.microsoft.com/office/powerpoint/2010/main" val="129535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7650" y="147849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Opioids are not first-line therapy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Establish goals for pain and function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3. Discuss risks and benefits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 Use immediate-release opioids when starting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5. Use the lowest effective dose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6. Prescribe short durations for acute pain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7. Evaluate benefits and harms frequently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8. Use strategies to mitigate risk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9. Review PDMP Data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10. Use urine drug testing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11. Avoid opioids and benzodiazepine co-prescribing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12. Offer treatment for opioid use disorder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Key messages covered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Image result for cdc guideline opio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42" y="1478492"/>
            <a:ext cx="3324019" cy="33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0333" y="863398"/>
            <a:ext cx="8524498" cy="557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>
                <a:solidFill>
                  <a:srgbClr val="C00000"/>
                </a:solidFill>
                <a:cs typeface="Arial" panose="020B0604020202020204" pitchFamily="34" charset="0"/>
              </a:rPr>
              <a:t>CDC Guidelines Key Messages                                  	</a:t>
            </a:r>
            <a:r>
              <a:rPr lang="en-US" sz="2800" u="sng" dirty="0">
                <a:solidFill>
                  <a:srgbClr val="C00000"/>
                </a:solidFill>
                <a:latin typeface="+mn-lt"/>
              </a:rPr>
              <a:t>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992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62" y="976283"/>
            <a:ext cx="2935838" cy="4158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137" y="976283"/>
            <a:ext cx="2936885" cy="4157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1723" y="1632225"/>
            <a:ext cx="2818193" cy="3968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5592" y="1632225"/>
            <a:ext cx="2811924" cy="3968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6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Provider-specific Information           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45256" y="1333256"/>
            <a:ext cx="6225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Audit and feedback is a widely used strategy to motivate behavior change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Feedback on provider clinical performance was provided via opioid prescribing information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Provider-specific opioid prescribing information was obtained from the IL PMP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Detailers shared this information with providers at each visit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Image result for infor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81" y="2422986"/>
            <a:ext cx="2290119" cy="24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6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FC316-7550-424D-AE68-7F8AEE102BE1}"/>
              </a:ext>
            </a:extLst>
          </p:cNvPr>
          <p:cNvPicPr/>
          <p:nvPr/>
        </p:nvPicPr>
        <p:blipFill rotWithShape="1">
          <a:blip r:embed="rId5"/>
          <a:srcRect b="50290"/>
          <a:stretch/>
        </p:blipFill>
        <p:spPr>
          <a:xfrm>
            <a:off x="0" y="1673422"/>
            <a:ext cx="4871512" cy="360648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/>
          <a:srcRect t="48939"/>
          <a:stretch/>
        </p:blipFill>
        <p:spPr>
          <a:xfrm>
            <a:off x="3666111" y="1488030"/>
            <a:ext cx="5477889" cy="42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Quality Assurance Process                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92B1494-BF8A-A34F-9CE7-CD8EAE4EA257}"/>
              </a:ext>
            </a:extLst>
          </p:cNvPr>
          <p:cNvSpPr txBox="1">
            <a:spLocks/>
          </p:cNvSpPr>
          <p:nvPr/>
        </p:nvSpPr>
        <p:spPr>
          <a:xfrm>
            <a:off x="545256" y="142132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Detailers documented visits in field notes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Field notes reviewed by program coordinators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Weekly detailer phone calls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Provider satisfaction measure</a:t>
            </a:r>
          </a:p>
        </p:txBody>
      </p:sp>
    </p:spTree>
    <p:extLst>
      <p:ext uri="{BB962C8B-B14F-4D97-AF65-F5344CB8AC3E}">
        <p14:creationId xmlns:p14="http://schemas.microsoft.com/office/powerpoint/2010/main" val="219100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Second Visit Differences in Delivery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E10385D-1813-C244-98C9-F7A7CEB3D098}"/>
              </a:ext>
            </a:extLst>
          </p:cNvPr>
          <p:cNvSpPr txBox="1">
            <a:spLocks/>
          </p:cNvSpPr>
          <p:nvPr/>
        </p:nvSpPr>
        <p:spPr>
          <a:xfrm>
            <a:off x="586196" y="149381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difference in delivery of second visit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In-person vs. technology-based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EA7735-FEED-734E-BC1C-2D0D7FBC7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40" y="2527752"/>
            <a:ext cx="3853906" cy="2551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5D7911-F32B-5146-A787-1E4BC9125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536" y="2341013"/>
            <a:ext cx="3487814" cy="28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9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Providers Visited in Urban and Rural Sites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3208" y="1697809"/>
            <a:ext cx="4550810" cy="1537704"/>
          </a:xfrm>
        </p:spPr>
        <p:txBody>
          <a:bodyPr>
            <a:norm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Phase I: Urban Providers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26540" y="2125789"/>
          <a:ext cx="4180475" cy="3589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8838">
                  <a:extLst>
                    <a:ext uri="{9D8B030D-6E8A-4147-A177-3AD203B41FA5}">
                      <a16:colId xmlns:a16="http://schemas.microsoft.com/office/drawing/2014/main" val="1264694204"/>
                    </a:ext>
                  </a:extLst>
                </a:gridCol>
                <a:gridCol w="763873">
                  <a:extLst>
                    <a:ext uri="{9D8B030D-6E8A-4147-A177-3AD203B41FA5}">
                      <a16:colId xmlns:a16="http://schemas.microsoft.com/office/drawing/2014/main" val="282704304"/>
                    </a:ext>
                  </a:extLst>
                </a:gridCol>
                <a:gridCol w="777764">
                  <a:extLst>
                    <a:ext uri="{9D8B030D-6E8A-4147-A177-3AD203B41FA5}">
                      <a16:colId xmlns:a16="http://schemas.microsoft.com/office/drawing/2014/main" val="2663577973"/>
                    </a:ext>
                  </a:extLst>
                </a:gridCol>
              </a:tblGrid>
              <a:tr h="35890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characteristics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272308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Providers, 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671608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Sex, n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4147598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Female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(55.4)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4358123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(44.6)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45604052"/>
                  </a:ext>
                </a:extLst>
              </a:tr>
              <a:tr h="3589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 of Practice, mean (SD)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38650658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Mean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(12.0)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28050389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Type, n (%)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75240345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MD/DO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(86.0)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09426556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PA/NP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(14.0)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68392775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646366" y="2125789"/>
          <a:ext cx="4180475" cy="3589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8838">
                  <a:extLst>
                    <a:ext uri="{9D8B030D-6E8A-4147-A177-3AD203B41FA5}">
                      <a16:colId xmlns:a16="http://schemas.microsoft.com/office/drawing/2014/main" val="1264694204"/>
                    </a:ext>
                  </a:extLst>
                </a:gridCol>
                <a:gridCol w="763873">
                  <a:extLst>
                    <a:ext uri="{9D8B030D-6E8A-4147-A177-3AD203B41FA5}">
                      <a16:colId xmlns:a16="http://schemas.microsoft.com/office/drawing/2014/main" val="282704304"/>
                    </a:ext>
                  </a:extLst>
                </a:gridCol>
                <a:gridCol w="777764">
                  <a:extLst>
                    <a:ext uri="{9D8B030D-6E8A-4147-A177-3AD203B41FA5}">
                      <a16:colId xmlns:a16="http://schemas.microsoft.com/office/drawing/2014/main" val="2663577973"/>
                    </a:ext>
                  </a:extLst>
                </a:gridCol>
              </a:tblGrid>
              <a:tr h="35890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characteristics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272308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Providers, 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671608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Sex, n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4147598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Female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(47.0)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4358123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(53.0)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45604052"/>
                  </a:ext>
                </a:extLst>
              </a:tr>
              <a:tr h="3589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 of Practice, mean (SD)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38650658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Mean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(11.0)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28050389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 Type, n (%)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75240345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MD/DO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(63.9)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09426556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PA/NP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(36.1)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68392775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4547214" y="1697809"/>
            <a:ext cx="4396431" cy="1537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Phase II: Rural Providers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572000" y="1561401"/>
            <a:ext cx="8467" cy="4153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785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Provider Satisfaction Measure Results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93184" y="1460272"/>
          <a:ext cx="8258175" cy="4548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152132326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24638988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910241665"/>
                    </a:ext>
                  </a:extLst>
                </a:gridCol>
              </a:tblGrid>
              <a:tr h="382996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5863"/>
                  </a:ext>
                </a:extLst>
              </a:tr>
              <a:tr h="50268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an important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734228"/>
                  </a:ext>
                </a:extLst>
              </a:tr>
              <a:tr h="50268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detailer was knowledgeable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874657"/>
                  </a:ext>
                </a:extLst>
              </a:tr>
              <a:tr h="67024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detailer was an effective communicator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74759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key messages are feasible to implement in my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0840"/>
                  </a:ext>
                </a:extLst>
              </a:tr>
              <a:tr h="67024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practice is likely to change as a result of this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836921"/>
                  </a:ext>
                </a:extLst>
              </a:tr>
              <a:tr h="38299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would be receptive to future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680754"/>
                  </a:ext>
                </a:extLst>
              </a:tr>
              <a:tr h="67024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*Response options: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“not at all”, “slightly”, “moderately”, “very”, or “extremely”. The r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esults reported are for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“very” or “extremely”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responses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231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Preliminary Evaluations                        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330058"/>
            <a:ext cx="7886700" cy="516784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 in mean monthly number of: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opioid prescriptions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dose opioid prescriptions (&gt;90 MME/day)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Patients co-prescribed opioids and benzodiazepines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Outcomes measured at six months post-AD program implementation (September 2018 to February 2019)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Comparison groups: Academic detailing vs. No academic detailing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Difference-in-Difference approach to compare two groups before and after AD visits</a:t>
            </a:r>
          </a:p>
        </p:txBody>
      </p:sp>
    </p:spTree>
    <p:extLst>
      <p:ext uri="{BB962C8B-B14F-4D97-AF65-F5344CB8AC3E}">
        <p14:creationId xmlns:p14="http://schemas.microsoft.com/office/powerpoint/2010/main" val="152892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99C0EB-BCAB-4DF8-BF81-7C92F447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11D74-0DA4-45A8-969E-6009799F4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70377-15EE-479F-B2E6-B37FA2CBE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F808C-555D-4831-BE91-7AD1D1AB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Housekeeping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	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809577-21E8-4D1D-B691-F31559E4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A6EE525E-6241-48D6-9E03-A02097954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Mute phones</a:t>
            </a:r>
          </a:p>
          <a:p>
            <a:r>
              <a:rPr lang="en-US">
                <a:solidFill>
                  <a:schemeClr val="bg1"/>
                </a:solidFill>
              </a:rPr>
              <a:t>Do not place call on hold</a:t>
            </a:r>
          </a:p>
          <a:p>
            <a:r>
              <a:rPr lang="en-US">
                <a:solidFill>
                  <a:schemeClr val="bg1"/>
                </a:solidFill>
              </a:rPr>
              <a:t>Identify yourself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E0C37F-8B21-4EFA-B333-794150D98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17" y="5280866"/>
            <a:ext cx="1917633" cy="8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6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Preliminary Evaluations                        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51476" y="1516149"/>
          <a:ext cx="7632833" cy="4236720"/>
        </p:xfrm>
        <a:graphic>
          <a:graphicData uri="http://schemas.openxmlformats.org/drawingml/2006/table">
            <a:tbl>
              <a:tblPr/>
              <a:tblGrid>
                <a:gridCol w="2429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8125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 1. Baseline demographics comparison between AD-Exposed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AD-Unexposed providers in the Urban region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AD-Exposed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AD-Unexposed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(27.5%)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(72.5%)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(52.0%)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(58.3%)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(49.6%)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(48.0%)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(41.7%)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(50.4%)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Years of Practice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Median (interquartile range)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Provider 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MD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(76.9%)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(57.6%)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(84.2%)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(13.5%)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(25.2%)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(9.0%)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NP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(6.2%)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(11.9%)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(4.0%)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(5.3%)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(2.8%)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Provider Specialty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Family Medicine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(41.5%)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(76.2%)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(28.3%)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Internal Medicine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(58.5%)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(23.8%)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(71.7%)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213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Preliminary Outcomes                            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6156"/>
          <a:ext cx="7731580" cy="1761775"/>
        </p:xfrm>
        <a:graphic>
          <a:graphicData uri="http://schemas.openxmlformats.org/drawingml/2006/table">
            <a:tbl>
              <a:tblPr/>
              <a:tblGrid>
                <a:gridCol w="173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2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 2. Difference-in- Difference Estimates for Mean Monthly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Opioid Prescriptions per Provider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79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Pre-AD Mean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Post-AD Mean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D-I-D Estimator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 CI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AD-exposed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(-1.36, -0.33)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AD-unexposed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8650" y="3915429"/>
            <a:ext cx="78033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Interpretation: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average, nearly 1 less opioid prescription per month per provider were dispensed among AD-exposed providers relative to AD-unexposed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translates to ~1,500 fewer opioid prescriptions dispensed annually (Ex: -0.85 opioid prescriptions x  151 AD-exposed providers  x 12 months = ~1,500 fewer opioid prescriptions)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7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Preliminary Outcomes (Cont’d)         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49" y="1852187"/>
          <a:ext cx="8062060" cy="1752663"/>
        </p:xfrm>
        <a:graphic>
          <a:graphicData uri="http://schemas.openxmlformats.org/drawingml/2006/table">
            <a:tbl>
              <a:tblPr/>
              <a:tblGrid>
                <a:gridCol w="180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8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 3. Difference-in- Difference Estimates for Mean Monthly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High-dose Opioid Prescriptions per Provider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Pre-AD Mean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Post-AD Mean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D-I-D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Estimator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 CI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AD-exposed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(-0.24, 0.01)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AD-unexposed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8650" y="3953887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Interpretation: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On average, 0.11 fewer high-dose opioid prescriptions per month per provider were dispensed among AD-exposed providers relative to AD-unexposed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This translates to ~200 fewer high-dose opioid prescriptions dispensed annually (Ex: -0.11 opioid prescriptions x  151 AD-exposed providers  x 12 months = ~ 200 fewer high-dose opioid prescriptions)</a:t>
            </a:r>
          </a:p>
        </p:txBody>
      </p:sp>
    </p:spTree>
    <p:extLst>
      <p:ext uri="{BB962C8B-B14F-4D97-AF65-F5344CB8AC3E}">
        <p14:creationId xmlns:p14="http://schemas.microsoft.com/office/powerpoint/2010/main" val="1761903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Preliminary Outcomes (Cont’d)         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86939" y="1706320"/>
          <a:ext cx="7612329" cy="1684020"/>
        </p:xfrm>
        <a:graphic>
          <a:graphicData uri="http://schemas.openxmlformats.org/drawingml/2006/table">
            <a:tbl>
              <a:tblPr/>
              <a:tblGrid>
                <a:gridCol w="164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89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6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8600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 4. Difference-in- Difference Estimates for Mean Monthly Patients Co-Prescribed Opioids and Benzodiazepines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51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Pre-AD Mean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Post-AD Mean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D-I-D Estimator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 CI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AD-exposed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(-0.41, -0.04)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AD-unexposed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6939" y="3837625"/>
            <a:ext cx="8045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Interpretation: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On average, 0.22 fewer patients were co-prescribed benzodiazepines and opioids per month per provider among AD-exposed providers relative to AD-unexposed providers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This translates to ~400 fewer patients co-prescribed benzodiazepines and opioids annually (Ex: -0.22 patients co-prescribed benzodiazepines and opioids x  151 AD-exposed providers  x 12 months = ~ 400 fewer patients co-prescribed benzodiazepines and opioids)</a:t>
            </a:r>
          </a:p>
          <a:p>
            <a:pPr fontAlgn="t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03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Implications                                          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9112E8-259C-6044-B961-FD14C082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203" y="1360435"/>
            <a:ext cx="7910147" cy="4351338"/>
          </a:xfrm>
        </p:spPr>
        <p:txBody>
          <a:bodyPr>
            <a:no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Establishing partnerships are crucial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implementation of strategies to achieve initiatives that address the opioid epidemic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 was effective at reducing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the number of opioid prescriptions and patients co-prescribed benzodiazepines and opioids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among AD-exposed providers relative to AD-unexposed providers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Future efforts should include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scaling-up of opioid-related AD programs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delivery to other relevant providers (surgeons, dentists, etc.) across the state</a:t>
            </a:r>
          </a:p>
        </p:txBody>
      </p:sp>
    </p:spTree>
    <p:extLst>
      <p:ext uri="{BB962C8B-B14F-4D97-AF65-F5344CB8AC3E}">
        <p14:creationId xmlns:p14="http://schemas.microsoft.com/office/powerpoint/2010/main" val="2227369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Next Steps                                                       	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D9112E8-259C-6044-B961-FD14C082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435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Evaluate AD program in southern Illinois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evaluating the impact of the AD initiative on changes in opioid prescribing rates, duration of days supply, and accessing the PMP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Explore opportunities for continuation and expansion of our AD initiatives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Evaluate additional impacts of AD through endpoints such as naloxone prescribing, opioid-related hospitalizations, opioid-related deaths</a:t>
            </a:r>
          </a:p>
        </p:txBody>
      </p:sp>
    </p:spTree>
    <p:extLst>
      <p:ext uri="{BB962C8B-B14F-4D97-AF65-F5344CB8AC3E}">
        <p14:creationId xmlns:p14="http://schemas.microsoft.com/office/powerpoint/2010/main" val="1932092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Additional Activities							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Collaboration with the Illinois Department of Public Health</a:t>
            </a:r>
          </a:p>
          <a:p>
            <a:endParaRPr lang="en-US" sz="2400" dirty="0"/>
          </a:p>
          <a:p>
            <a:r>
              <a:rPr lang="en-US" sz="2400" dirty="0"/>
              <a:t>Conducted pilot initiative to educate community pharmacists about Naloxone standing order</a:t>
            </a:r>
          </a:p>
          <a:p>
            <a:endParaRPr lang="en-US" sz="2400" dirty="0"/>
          </a:p>
          <a:p>
            <a:r>
              <a:rPr lang="en-US" sz="2400" dirty="0"/>
              <a:t>Created pharmacists guide and patient resource</a:t>
            </a:r>
          </a:p>
          <a:p>
            <a:endParaRPr lang="en-US" sz="2400" dirty="0"/>
          </a:p>
          <a:p>
            <a:r>
              <a:rPr lang="en-US" sz="2400" dirty="0"/>
              <a:t>Used pharmacists to conduct visits with community pharmacists in Cook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79" y="244442"/>
            <a:ext cx="4270866" cy="5571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405" y="840438"/>
            <a:ext cx="4262472" cy="551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8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Summary							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Visited 388 retail pharmacies</a:t>
            </a:r>
          </a:p>
          <a:p>
            <a:endParaRPr lang="en-US" sz="2400" dirty="0"/>
          </a:p>
          <a:p>
            <a:r>
              <a:rPr lang="en-US" sz="2400" dirty="0"/>
              <a:t>Visits averaged 5 minutes</a:t>
            </a:r>
          </a:p>
          <a:p>
            <a:endParaRPr lang="en-US" sz="2400" dirty="0"/>
          </a:p>
          <a:p>
            <a:r>
              <a:rPr lang="en-US" sz="2400" dirty="0"/>
              <a:t>Most receptive to visits</a:t>
            </a:r>
          </a:p>
          <a:p>
            <a:endParaRPr lang="en-US" sz="2400" dirty="0"/>
          </a:p>
          <a:p>
            <a:r>
              <a:rPr lang="en-US" sz="2400" dirty="0"/>
              <a:t>Concerns: unaware of standing</a:t>
            </a:r>
          </a:p>
          <a:p>
            <a:pPr marL="0" indent="0">
              <a:buNone/>
            </a:pPr>
            <a:r>
              <a:rPr lang="en-US" sz="2400" dirty="0"/>
              <a:t>order; co-pays; claim processing;</a:t>
            </a:r>
          </a:p>
          <a:p>
            <a:pPr marL="0" indent="0">
              <a:buNone/>
            </a:pPr>
            <a:r>
              <a:rPr lang="en-US" sz="2400" dirty="0"/>
              <a:t>stigma around naloxone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61" y="1403287"/>
            <a:ext cx="4195688" cy="531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71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pic>
        <p:nvPicPr>
          <p:cNvPr id="12" name="Picture 3" descr="C:\Users\toddlee\AppData\Local\Microsoft\Windows\Temporary Internet Files\Content.IE5\431E1SY1\Discussion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0"/>
            <a:ext cx="8763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6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>
            <a:normAutofit/>
          </a:bodyPr>
          <a:lstStyle/>
          <a:p>
            <a:r>
              <a:rPr lang="en-US" kern="0" dirty="0">
                <a:solidFill>
                  <a:srgbClr val="262626"/>
                </a:solidFill>
                <a:latin typeface="Times New Roman"/>
              </a:rPr>
              <a:t>AGENDA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7F267E-0B36-4EE1-89D0-B3974E0716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2" y="2484560"/>
            <a:ext cx="3959083" cy="17100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CCCC00"/>
              </a:buClr>
              <a:buSzTx/>
            </a:pPr>
            <a:r>
              <a:rPr lang="en-US" kern="0" dirty="0">
                <a:solidFill>
                  <a:srgbClr val="262626"/>
                </a:solidFill>
                <a:latin typeface="Times New Roman"/>
              </a:rPr>
              <a:t>Roll Call</a:t>
            </a:r>
          </a:p>
          <a:p>
            <a:pPr marL="0" lvl="0" indent="0" fontAlgn="base">
              <a:spcAft>
                <a:spcPct val="0"/>
              </a:spcAft>
              <a:buClr>
                <a:srgbClr val="CCCC00"/>
              </a:buClr>
              <a:buSzTx/>
              <a:buNone/>
            </a:pPr>
            <a:endParaRPr lang="en-US" kern="0" dirty="0">
              <a:solidFill>
                <a:srgbClr val="262626"/>
              </a:solidFill>
              <a:latin typeface="Times New Roman"/>
            </a:endParaRPr>
          </a:p>
          <a:p>
            <a:pPr lvl="0" fontAlgn="base">
              <a:spcAft>
                <a:spcPct val="0"/>
              </a:spcAft>
              <a:buClr>
                <a:srgbClr val="CCCC00"/>
              </a:buClr>
              <a:buSzTx/>
            </a:pPr>
            <a:r>
              <a:rPr lang="en-US" dirty="0">
                <a:solidFill>
                  <a:srgbClr val="262626"/>
                </a:solidFill>
                <a:latin typeface="Times New Roman"/>
              </a:rPr>
              <a:t>Meeting Minutes 03/20/19</a:t>
            </a:r>
            <a:endParaRPr lang="en-US" kern="0" dirty="0">
              <a:solidFill>
                <a:srgbClr val="262626"/>
              </a:solidFill>
              <a:latin typeface="Times New Roman"/>
            </a:endParaRPr>
          </a:p>
          <a:p>
            <a:pPr marL="0" lvl="0" indent="0" fontAlgn="base">
              <a:spcAft>
                <a:spcPct val="0"/>
              </a:spcAft>
              <a:buClr>
                <a:srgbClr val="CCCC00"/>
              </a:buClr>
              <a:buSzTx/>
              <a:buNone/>
            </a:pPr>
            <a:endParaRPr lang="en-US" kern="0" dirty="0">
              <a:solidFill>
                <a:srgbClr val="262626"/>
              </a:solidFill>
              <a:latin typeface="Times New Roman"/>
            </a:endParaRPr>
          </a:p>
          <a:p>
            <a:pPr lvl="0" fontAlgn="base">
              <a:spcAft>
                <a:spcPct val="0"/>
              </a:spcAft>
              <a:buClr>
                <a:srgbClr val="CCCC00"/>
              </a:buClr>
              <a:buSzTx/>
            </a:pPr>
            <a:endParaRPr lang="en-US" kern="0" dirty="0">
              <a:solidFill>
                <a:srgbClr val="262626"/>
              </a:solidFill>
              <a:latin typeface="Times New Roman"/>
            </a:endParaRPr>
          </a:p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755C732-3264-4614-8316-41F75483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C7C6ED-4EA1-4532-A820-59A8ADEE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9172471" cy="6856214"/>
            <a:chOff x="-15736" y="0"/>
            <a:chExt cx="12229962" cy="685621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64" y="4404852"/>
            <a:ext cx="7492258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rgbClr val="262626"/>
                </a:solidFill>
              </a:rPr>
              <a:t>   PMP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973836" y="5540582"/>
            <a:ext cx="7202795" cy="388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July 16, 2019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D786D6-2C42-45AF-888B-F2038C4D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7499739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395DA0-33DD-4997-BE3B-29BAD6DB6A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5" y="1410207"/>
            <a:ext cx="5685722" cy="2455875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8D6659D-FA60-4C6D-A9F6-063E294A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836" y="5501254"/>
            <a:ext cx="72027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AF58E-BD09-4E88-8062-C1701AC5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46" y="954756"/>
            <a:ext cx="2568249" cy="494600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FY20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Funding</a:t>
            </a: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14025-0E31-4C3A-86EA-1CEA077F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469900"/>
            <a:ext cx="5966856" cy="5405968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en-US" sz="3600" dirty="0"/>
          </a:p>
          <a:p>
            <a:pPr lvl="1"/>
            <a:r>
              <a:rPr lang="en-US" sz="3600" dirty="0"/>
              <a:t>GRF allocation</a:t>
            </a:r>
            <a:endParaRPr lang="en-US" sz="3400" dirty="0"/>
          </a:p>
          <a:p>
            <a:pPr lvl="1"/>
            <a:r>
              <a:rPr lang="en-US" sz="3600" dirty="0"/>
              <a:t>Pending Applications</a:t>
            </a:r>
          </a:p>
          <a:p>
            <a:pPr lvl="2"/>
            <a:r>
              <a:rPr lang="en-US" dirty="0"/>
              <a:t>Overdose Data to Action CDC-RFA-CE19-1904 </a:t>
            </a:r>
          </a:p>
          <a:p>
            <a:pPr lvl="2"/>
            <a:r>
              <a:rPr lang="en-US" dirty="0"/>
              <a:t>Harold Rogers BJA-2019-15111 </a:t>
            </a:r>
            <a:endParaRPr lang="en-US" sz="3400" dirty="0"/>
          </a:p>
          <a:p>
            <a:pPr lvl="1"/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	Website enhancement and expansion</a:t>
            </a:r>
          </a:p>
        </p:txBody>
      </p:sp>
    </p:spTree>
    <p:extLst>
      <p:ext uri="{BB962C8B-B14F-4D97-AF65-F5344CB8AC3E}">
        <p14:creationId xmlns:p14="http://schemas.microsoft.com/office/powerpoint/2010/main" val="1339978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9404CA-2342-4ACA-9236-625D45380C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7700" y="1447799"/>
          <a:ext cx="8039100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2A2A7E7-B631-4C36-9F50-448F2AF6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Opioid Prescriptions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23CA5-C93F-4CEA-887E-6F3B33F0B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917633" cy="828297"/>
          </a:xfrm>
          <a:prstGeom prst="rect">
            <a:avLst/>
          </a:prstGeom>
        </p:spPr>
      </p:pic>
      <p:pic>
        <p:nvPicPr>
          <p:cNvPr id="8" name="Picture 4" descr="Image result for pill logo gray">
            <a:extLst>
              <a:ext uri="{FF2B5EF4-FFF2-40B4-BE49-F238E27FC236}">
                <a16:creationId xmlns:a16="http://schemas.microsoft.com/office/drawing/2014/main" id="{74B70FC9-9B79-43AF-9F0A-FA0D6AAE8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4425"/>
            <a:ext cx="480219" cy="4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90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9404CA-2342-4ACA-9236-625D45380C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3400" y="1524000"/>
          <a:ext cx="8077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872CC81-6C7D-459F-9422-67AEC1E8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76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Opioid Patients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49931-235C-47CA-94D6-03C0B4D6B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917633" cy="828297"/>
          </a:xfrm>
          <a:prstGeom prst="rect">
            <a:avLst/>
          </a:prstGeom>
        </p:spPr>
      </p:pic>
      <p:pic>
        <p:nvPicPr>
          <p:cNvPr id="4098" name="Picture 2" descr="Image result for person icon gray">
            <a:extLst>
              <a:ext uri="{FF2B5EF4-FFF2-40B4-BE49-F238E27FC236}">
                <a16:creationId xmlns:a16="http://schemas.microsoft.com/office/drawing/2014/main" id="{5220A75E-7FCC-40CC-817B-3684A642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26" y="245405"/>
            <a:ext cx="687515" cy="80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67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13B8234-F478-4E3F-A812-B8C5F78D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3"/>
            <a:ext cx="80772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Patients Receiving &gt; 90 MME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A73CD-5A3B-4CCF-ABAD-0249F921F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917633" cy="82829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81A027-C5AE-4337-9332-7362A678B48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" y="1447800"/>
          <a:ext cx="888682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5631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AE69CF-F5BA-4947-919A-4DA0AD84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34"/>
            <a:ext cx="9144000" cy="213300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Patients Receiving Benzodiazepines </a:t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Opioids Concurrently</a:t>
            </a:r>
            <a:br>
              <a:rPr lang="en-US" dirty="0"/>
            </a:b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Total Patients receiving Benzos and Opioids Concurrently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2B8510EF-E9D2-47D7-9D46-3CF3ABE8F521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-762000" y="1905000"/>
              <a:ext cx="5638800" cy="35814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2B8510EF-E9D2-47D7-9D46-3CF3ABE8F5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62000" y="1905000"/>
                <a:ext cx="5638800" cy="3581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D7BBD9E-2BD9-46FE-9404-5B4FBD0D02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14800" y="2288381"/>
          <a:ext cx="4724400" cy="3502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9B7E10C-0C0E-4172-9847-FDF50DDFB0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917633" cy="8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92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Opioid Naïve on LA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1219200"/>
          <a:ext cx="9144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005E9A3-26E0-4DD5-A8F9-61F0282EA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917633" cy="8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8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90"/>
            <a:ext cx="8229600" cy="112250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5-5-6 Patients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76200" y="1235869"/>
          <a:ext cx="9101138" cy="425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FAFA1F-6961-4827-95F8-7F2097B8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917633" cy="828297"/>
          </a:xfrm>
          <a:prstGeom prst="rect">
            <a:avLst/>
          </a:prstGeom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741BD4CC-E600-4745-8FAA-62D8FBE02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2737"/>
            <a:ext cx="751227" cy="6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12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5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45191-BE67-42FB-A4F7-8C96B32E6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59384"/>
            <a:ext cx="8178799" cy="45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41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AF58E-BD09-4E88-8062-C1701AC5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Project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Report Update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14025-0E31-4C3A-86EA-1CEA077F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 lvl="1"/>
            <a:r>
              <a:rPr lang="en-US" sz="3600" dirty="0"/>
              <a:t>Academic Detailing</a:t>
            </a:r>
          </a:p>
          <a:p>
            <a:pPr lvl="1"/>
            <a:r>
              <a:rPr lang="en-US" sz="3600" dirty="0"/>
              <a:t>Continuing Education</a:t>
            </a:r>
          </a:p>
          <a:p>
            <a:pPr lvl="1"/>
            <a:r>
              <a:rPr lang="en-US" sz="3600" dirty="0" err="1"/>
              <a:t>PMPnow</a:t>
            </a:r>
            <a:endParaRPr lang="en-US" sz="3600" dirty="0"/>
          </a:p>
          <a:p>
            <a:pPr lvl="1"/>
            <a:r>
              <a:rPr lang="en-US" sz="3600" dirty="0"/>
              <a:t>Connection Funding</a:t>
            </a:r>
          </a:p>
          <a:p>
            <a:pPr lvl="1"/>
            <a:r>
              <a:rPr lang="en-US" sz="3600" dirty="0"/>
              <a:t>FHIR Version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6A2DCD-BAFE-4712-8F4B-220754DD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DHS required Annual Training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6BC9E4-5308-4278-8152-8C1863C5F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Annually Trainings 2019 </a:t>
            </a:r>
          </a:p>
          <a:p>
            <a:pPr marL="0" indent="0">
              <a:buNone/>
            </a:pPr>
            <a:r>
              <a:rPr lang="en-US" dirty="0"/>
              <a:t>	DHS Ethics </a:t>
            </a:r>
          </a:p>
          <a:p>
            <a:pPr marL="0" indent="0">
              <a:buNone/>
            </a:pPr>
            <a:r>
              <a:rPr lang="en-US" dirty="0"/>
              <a:t>	Sexual Harassment Prevention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BEB8E-0A70-460E-9140-A969A427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CDB-CF96-4BE3-A705-A1FEF5278E5E}" type="slidenum">
              <a:rPr lang="en-US" smtClean="0">
                <a:solidFill>
                  <a:srgbClr val="073E87"/>
                </a:solidFill>
              </a:rPr>
              <a:pPr/>
              <a:t>4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A4B3E-2FD1-4C3D-B3DD-6089F1FC1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66394"/>
            <a:ext cx="1917633" cy="8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14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0E2C6-4CA6-40F0-A2EB-7685A8E4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33182"/>
            <a:ext cx="8178799" cy="41916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8700E-2D8D-4C2D-B59B-A67DDD62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A311BB0-538E-48CB-A12B-2CFF6A4698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30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AAF58E-BD09-4E88-8062-C1701AC5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Legislative Update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Scales of Justice">
            <a:extLst>
              <a:ext uri="{FF2B5EF4-FFF2-40B4-BE49-F238E27FC236}">
                <a16:creationId xmlns:a16="http://schemas.microsoft.com/office/drawing/2014/main" id="{EB207C35-BACE-4A2A-98EF-F59A984A2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9512" y="1885797"/>
            <a:ext cx="2907601" cy="290760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14025-0E31-4C3A-86EA-1CEA077F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262626"/>
                </a:solidFill>
              </a:rPr>
              <a:t>SB1665- Exempt Veterinarians from PMP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HB163- real-time reporting and PMP fund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HB2587- workers comp to query the PMP</a:t>
            </a:r>
          </a:p>
          <a:p>
            <a:pPr lvl="1"/>
            <a:r>
              <a:rPr lang="en-US" dirty="0">
                <a:solidFill>
                  <a:srgbClr val="262626"/>
                </a:solidFill>
              </a:rPr>
              <a:t>SB0411- changes doctor shopping threshold </a:t>
            </a:r>
          </a:p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26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243840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cap="small" dirty="0">
                <a:solidFill>
                  <a:srgbClr val="003300"/>
                </a:solidFill>
                <a:latin typeface="Calibri"/>
                <a:ea typeface="+mj-ea"/>
                <a:cs typeface="+mj-cs"/>
              </a:rPr>
              <a:t>Open Discussion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5779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1962" y="1411015"/>
            <a:ext cx="585611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79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81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8DE839-E468-434A-993D-8CDE17562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A2DC0-4197-445C-808A-8F79A88AC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 algn="ctr">
              <a:buNone/>
            </a:pPr>
            <a:r>
              <a:rPr lang="en-US" sz="2100">
                <a:solidFill>
                  <a:schemeClr val="tx1"/>
                </a:solidFill>
              </a:rPr>
              <a:t>September 16th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04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2438400"/>
            <a:ext cx="5715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Adjourn</a:t>
            </a:r>
            <a:br>
              <a:rPr kumimoji="0" 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723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2590800"/>
            <a:ext cx="6742113" cy="3178175"/>
          </a:xfrm>
        </p:spPr>
        <p:txBody>
          <a:bodyPr/>
          <a:lstStyle/>
          <a:p>
            <a:r>
              <a:rPr lang="en-US"/>
              <a:t>Jennifer Aring</a:t>
            </a:r>
            <a:br>
              <a:rPr lang="en-US"/>
            </a:br>
            <a:r>
              <a:rPr lang="en-US" sz="2000" u="sng">
                <a:solidFill>
                  <a:srgbClr val="002060"/>
                </a:solidFill>
              </a:rPr>
              <a:t>jennifer.aring@illinois.gov</a:t>
            </a:r>
            <a:br>
              <a:rPr lang="en-US"/>
            </a:br>
            <a:br>
              <a:rPr lang="en-US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22313" y="1371601"/>
            <a:ext cx="7772400" cy="1362075"/>
          </a:xfrm>
        </p:spPr>
        <p:txBody>
          <a:bodyPr/>
          <a:lstStyle/>
          <a:p>
            <a:r>
              <a:rPr lang="en-US" sz="4000"/>
              <a:t>OCAPS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2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899C0EB-BCAB-4DF8-BF81-7C92F447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E11D74-0DA4-45A8-969E-6009799F4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A70377-15EE-479F-B2E6-B37FA2CBE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6A2DCD-BAFE-4712-8F4B-220754DD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PMP IT staffing update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809577-21E8-4D1D-B691-F31559E4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6BC9E4-5308-4278-8152-8C1863C5F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Jorge Felix – </a:t>
            </a:r>
            <a:r>
              <a:rPr lang="en-US">
                <a:solidFill>
                  <a:schemeClr val="bg1"/>
                </a:solidFill>
                <a:hlinkClick r:id="rId3"/>
              </a:rPr>
              <a:t>Jorge.felix@illinois.gov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BEB8E-0A70-460E-9140-A969A427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BC9CDB-CF96-4BE3-A705-A1FEF5278E5E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9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32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56" name="Straight Connector 38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40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2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44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60" name="Group 46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48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50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8DE839-E468-434A-993D-8CDE17562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Peer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A2DC0-4197-445C-808A-8F79A88AC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 algn="ctr">
              <a:buNone/>
            </a:pPr>
            <a:r>
              <a:rPr lang="en-US" sz="2100" dirty="0">
                <a:solidFill>
                  <a:schemeClr val="bg1"/>
                </a:solidFill>
              </a:rPr>
              <a:t>Scheduled for July 30</a:t>
            </a:r>
            <a:r>
              <a:rPr lang="en-US" sz="2100" baseline="30000" dirty="0">
                <a:solidFill>
                  <a:schemeClr val="bg1"/>
                </a:solidFill>
              </a:rPr>
              <a:t>th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61" name="Straight Connector 52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4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 on Academic Detailing Activities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Todd A. Lee</a:t>
            </a:r>
          </a:p>
          <a:p>
            <a:r>
              <a:rPr lang="en-US" dirty="0"/>
              <a:t>July 15,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1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6" y="691821"/>
            <a:ext cx="7886700" cy="5575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  <a:cs typeface="Arial" panose="020B0604020202020204" pitchFamily="34" charset="0"/>
              </a:rPr>
              <a:t>Illinois Opioid AD Program Implementation 	</a:t>
            </a:r>
            <a:r>
              <a:rPr lang="en-US" u="sng" dirty="0">
                <a:solidFill>
                  <a:srgbClr val="C00000"/>
                </a:solidFill>
              </a:rPr>
              <a:t>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1BB0-538E-48CB-A12B-2CFF6A4698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587"/>
            <a:ext cx="1023815" cy="6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6089587"/>
            <a:ext cx="1890612" cy="81662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BF4EA20-9F21-4B0B-813D-F2D1D2864AF6}"/>
              </a:ext>
            </a:extLst>
          </p:cNvPr>
          <p:cNvSpPr txBox="1">
            <a:spLocks/>
          </p:cNvSpPr>
          <p:nvPr/>
        </p:nvSpPr>
        <p:spPr>
          <a:xfrm>
            <a:off x="545256" y="136053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Implemented across two phases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F6F3A-9888-C549-8F3A-1F75AE550ED1}"/>
              </a:ext>
            </a:extLst>
          </p:cNvPr>
          <p:cNvSpPr txBox="1"/>
          <p:nvPr/>
        </p:nvSpPr>
        <p:spPr>
          <a:xfrm>
            <a:off x="1653795" y="5145228"/>
            <a:ext cx="320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2018 – August 2018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371" y="1602952"/>
            <a:ext cx="2738511" cy="35422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51126" y="2450760"/>
            <a:ext cx="192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II: </a:t>
            </a:r>
          </a:p>
          <a:p>
            <a:pPr defTabSz="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Providers</a:t>
            </a:r>
          </a:p>
          <a:p>
            <a:pPr defTabSz="457200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635" y="1677419"/>
            <a:ext cx="2635059" cy="34678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344" y="2448047"/>
            <a:ext cx="2091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 I: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Urban Providers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DC613-C0B7-3940-8415-DE307D9C27EC}"/>
              </a:ext>
            </a:extLst>
          </p:cNvPr>
          <p:cNvSpPr txBox="1"/>
          <p:nvPr/>
        </p:nvSpPr>
        <p:spPr>
          <a:xfrm>
            <a:off x="6236371" y="5145228"/>
            <a:ext cx="292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2018 – Present</a:t>
            </a:r>
          </a:p>
        </p:txBody>
      </p:sp>
    </p:spTree>
    <p:extLst>
      <p:ext uri="{BB962C8B-B14F-4D97-AF65-F5344CB8AC3E}">
        <p14:creationId xmlns:p14="http://schemas.microsoft.com/office/powerpoint/2010/main" val="2692045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D3D9E3C-77A4-45D6-B681-2B4E81FB6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2157</Words>
  <Application>Microsoft Office PowerPoint</Application>
  <PresentationFormat>On-screen Show (4:3)</PresentationFormat>
  <Paragraphs>493</Paragraphs>
  <Slides>44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Garamond</vt:lpstr>
      <vt:lpstr>Times New Roman</vt:lpstr>
      <vt:lpstr>Organic</vt:lpstr>
      <vt:lpstr>1_Office Theme</vt:lpstr>
      <vt:lpstr>Office Theme</vt:lpstr>
      <vt:lpstr>   PMP Advisory Committee</vt:lpstr>
      <vt:lpstr>Housekeeping  </vt:lpstr>
      <vt:lpstr>AGENDA</vt:lpstr>
      <vt:lpstr>DHS required Annual Training</vt:lpstr>
      <vt:lpstr>Jennifer Aring jennifer.aring@illinois.gov  </vt:lpstr>
      <vt:lpstr>PMP IT staffing update</vt:lpstr>
      <vt:lpstr>Peer Review</vt:lpstr>
      <vt:lpstr>Update on Academic Detailing Activities</vt:lpstr>
      <vt:lpstr>Illinois Opioid AD Program Implementation                                                     </vt:lpstr>
      <vt:lpstr>AD Program Summary                                                                                      </vt:lpstr>
      <vt:lpstr>PowerPoint Presentation</vt:lpstr>
      <vt:lpstr>PowerPoint Presentation</vt:lpstr>
      <vt:lpstr>Provider-specific Information                                                                          </vt:lpstr>
      <vt:lpstr>PowerPoint Presentation</vt:lpstr>
      <vt:lpstr>Quality Assurance Process                                                                               </vt:lpstr>
      <vt:lpstr>Second Visit Differences in Delivery                                                               </vt:lpstr>
      <vt:lpstr>Providers Visited in Urban and Rural Sites                                                    </vt:lpstr>
      <vt:lpstr>Provider Satisfaction Measure Results                                                               </vt:lpstr>
      <vt:lpstr>Preliminary Evaluations                                                                                       </vt:lpstr>
      <vt:lpstr>Preliminary Evaluations                                                                                       </vt:lpstr>
      <vt:lpstr>Preliminary Outcomes                                                                                           </vt:lpstr>
      <vt:lpstr>Preliminary Outcomes (Cont’d)                                                                        </vt:lpstr>
      <vt:lpstr>Preliminary Outcomes (Cont’d)                                                                        </vt:lpstr>
      <vt:lpstr>Implications                                                                                                         </vt:lpstr>
      <vt:lpstr>Next Steps                                                                                                           </vt:lpstr>
      <vt:lpstr>Additional Activities          </vt:lpstr>
      <vt:lpstr>PowerPoint Presentation</vt:lpstr>
      <vt:lpstr>Summary         </vt:lpstr>
      <vt:lpstr>PowerPoint Presentation</vt:lpstr>
      <vt:lpstr>   PMP Updates</vt:lpstr>
      <vt:lpstr>FY20  Funding  </vt:lpstr>
      <vt:lpstr>Opioid Prescriptions</vt:lpstr>
      <vt:lpstr>Opioid Patients</vt:lpstr>
      <vt:lpstr>Patients Receiving &gt; 90 MME</vt:lpstr>
      <vt:lpstr>Patients Receiving Benzodiazepines  and Opioids Concurrently Total Patients receiving Benzos and Opioids Concurrently</vt:lpstr>
      <vt:lpstr>Opioid Naïve on LA</vt:lpstr>
      <vt:lpstr>5-5-6 Patients</vt:lpstr>
      <vt:lpstr>PowerPoint Presentation</vt:lpstr>
      <vt:lpstr>Project Report Update</vt:lpstr>
      <vt:lpstr>PowerPoint Presentation</vt:lpstr>
      <vt:lpstr>Legislative Update</vt:lpstr>
      <vt:lpstr>PowerPoint Presentation</vt:lpstr>
      <vt:lpstr>Next Meeting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PMP Advisory Committee</dc:title>
  <dc:creator>Pointer, Sarah</dc:creator>
  <cp:lastModifiedBy>Pointer, Sarah</cp:lastModifiedBy>
  <cp:revision>8</cp:revision>
  <dcterms:created xsi:type="dcterms:W3CDTF">2019-07-16T14:32:16Z</dcterms:created>
  <dcterms:modified xsi:type="dcterms:W3CDTF">2019-07-16T16:05:19Z</dcterms:modified>
</cp:coreProperties>
</file>