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2"/>
  </p:sldMasterIdLst>
  <p:notesMasterIdLst>
    <p:notesMasterId r:id="rId47"/>
  </p:notesMasterIdLst>
  <p:sldIdLst>
    <p:sldId id="386" r:id="rId3"/>
    <p:sldId id="397" r:id="rId4"/>
    <p:sldId id="398" r:id="rId5"/>
    <p:sldId id="399" r:id="rId6"/>
    <p:sldId id="400" r:id="rId7"/>
    <p:sldId id="401" r:id="rId8"/>
    <p:sldId id="387" r:id="rId9"/>
    <p:sldId id="392" r:id="rId10"/>
    <p:sldId id="427" r:id="rId11"/>
    <p:sldId id="428" r:id="rId12"/>
    <p:sldId id="429" r:id="rId13"/>
    <p:sldId id="389" r:id="rId14"/>
    <p:sldId id="393" r:id="rId15"/>
    <p:sldId id="394" r:id="rId16"/>
    <p:sldId id="426" r:id="rId17"/>
    <p:sldId id="395" r:id="rId18"/>
    <p:sldId id="396" r:id="rId19"/>
    <p:sldId id="402" r:id="rId20"/>
    <p:sldId id="391" r:id="rId21"/>
    <p:sldId id="430" r:id="rId22"/>
    <p:sldId id="425" r:id="rId23"/>
    <p:sldId id="256" r:id="rId24"/>
    <p:sldId id="403" r:id="rId25"/>
    <p:sldId id="404" r:id="rId26"/>
    <p:sldId id="405" r:id="rId27"/>
    <p:sldId id="406" r:id="rId28"/>
    <p:sldId id="407" r:id="rId29"/>
    <p:sldId id="265" r:id="rId30"/>
    <p:sldId id="264" r:id="rId31"/>
    <p:sldId id="408" r:id="rId32"/>
    <p:sldId id="417" r:id="rId33"/>
    <p:sldId id="410" r:id="rId34"/>
    <p:sldId id="411" r:id="rId35"/>
    <p:sldId id="412" r:id="rId36"/>
    <p:sldId id="413" r:id="rId37"/>
    <p:sldId id="414" r:id="rId38"/>
    <p:sldId id="415" r:id="rId39"/>
    <p:sldId id="416" r:id="rId40"/>
    <p:sldId id="418" r:id="rId41"/>
    <p:sldId id="421" r:id="rId42"/>
    <p:sldId id="419" r:id="rId43"/>
    <p:sldId id="422" r:id="rId44"/>
    <p:sldId id="388" r:id="rId45"/>
    <p:sldId id="424" r:id="rId46"/>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p:cViewPr varScale="1">
        <p:scale>
          <a:sx n="75" d="100"/>
          <a:sy n="75" d="100"/>
        </p:scale>
        <p:origin x="147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9F6B6E4-A353-40AC-9A60-BF8B217CFDD8}" type="datetimeFigureOut">
              <a:rPr lang="en-US" smtClean="0"/>
              <a:t>3/20/2019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8ECCAD7-0834-4054-8AD5-CD41214AEA91}" type="slidenum">
              <a:rPr lang="en-US" smtClean="0"/>
              <a:t>‹#›</a:t>
            </a:fld>
            <a:endParaRPr lang="en-US"/>
          </a:p>
        </p:txBody>
      </p:sp>
    </p:spTree>
    <p:extLst>
      <p:ext uri="{BB962C8B-B14F-4D97-AF65-F5344CB8AC3E}">
        <p14:creationId xmlns:p14="http://schemas.microsoft.com/office/powerpoint/2010/main" val="223711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03274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6447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5</a:t>
            </a:fld>
            <a:endParaRPr lang="en-US"/>
          </a:p>
        </p:txBody>
      </p:sp>
    </p:spTree>
    <p:extLst>
      <p:ext uri="{BB962C8B-B14F-4D97-AF65-F5344CB8AC3E}">
        <p14:creationId xmlns:p14="http://schemas.microsoft.com/office/powerpoint/2010/main" val="3144271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43</a:t>
            </a:fld>
            <a:endParaRPr lang="en-US"/>
          </a:p>
        </p:txBody>
      </p:sp>
    </p:spTree>
    <p:extLst>
      <p:ext uri="{BB962C8B-B14F-4D97-AF65-F5344CB8AC3E}">
        <p14:creationId xmlns:p14="http://schemas.microsoft.com/office/powerpoint/2010/main" val="2521858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ECCAD7-0834-4054-8AD5-CD41214AEA91}" type="slidenum">
              <a:rPr lang="en-US" smtClean="0"/>
              <a:t>44</a:t>
            </a:fld>
            <a:endParaRPr lang="en-US"/>
          </a:p>
        </p:txBody>
      </p:sp>
    </p:spTree>
    <p:extLst>
      <p:ext uri="{BB962C8B-B14F-4D97-AF65-F5344CB8AC3E}">
        <p14:creationId xmlns:p14="http://schemas.microsoft.com/office/powerpoint/2010/main" val="2455848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0794D1D7-2548-46AD-8D8E-B02A6F7377E0}"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82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274CDE-25DE-4D87-B9CD-EAC38C409DF4}" type="slidenum">
              <a:rPr lang="en-US" smtClean="0"/>
              <a:pPr/>
              <a:t>‹#›</a:t>
            </a:fld>
            <a:endParaRPr lang="en-US" dirty="0"/>
          </a:p>
        </p:txBody>
      </p:sp>
    </p:spTree>
    <p:extLst>
      <p:ext uri="{BB962C8B-B14F-4D97-AF65-F5344CB8AC3E}">
        <p14:creationId xmlns:p14="http://schemas.microsoft.com/office/powerpoint/2010/main" val="188920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274CDE-25DE-4D87-B9CD-EAC38C409DF4}"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99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274CDE-25DE-4D87-B9CD-EAC38C409DF4}"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041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274CDE-25DE-4D87-B9CD-EAC38C409DF4}" type="slidenum">
              <a:rPr lang="en-US" smtClean="0"/>
              <a:pPr/>
              <a:t>‹#›</a:t>
            </a:fld>
            <a:endParaRPr lang="en-US" dirty="0"/>
          </a:p>
        </p:txBody>
      </p:sp>
    </p:spTree>
    <p:extLst>
      <p:ext uri="{BB962C8B-B14F-4D97-AF65-F5344CB8AC3E}">
        <p14:creationId xmlns:p14="http://schemas.microsoft.com/office/powerpoint/2010/main" val="3128289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274CDE-25DE-4D87-B9CD-EAC38C409DF4}"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24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274CDE-25DE-4D87-B9CD-EAC38C409DF4}"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002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874AB-190D-407C-80A1-C81F9318C203}"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4461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4414A-EF29-484B-BCC1-B68BBDCA4714}"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726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15D72-2931-475E-A02F-9847B9D8482E}" type="slidenum">
              <a:rPr lang="en-US" smtClean="0"/>
              <a:pPr/>
              <a:t>‹#›</a:t>
            </a:fld>
            <a:endParaRPr lang="en-US"/>
          </a:p>
        </p:txBody>
      </p:sp>
    </p:spTree>
    <p:extLst>
      <p:ext uri="{BB962C8B-B14F-4D97-AF65-F5344CB8AC3E}">
        <p14:creationId xmlns:p14="http://schemas.microsoft.com/office/powerpoint/2010/main" val="250684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4B208-6B70-4353-894B-5D7DB4C9C818}"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184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F9360-BCBB-4F4C-BBA6-2DAEE148DF60}" type="slidenum">
              <a:rPr lang="en-US" smtClean="0"/>
              <a:pPr/>
              <a:t>‹#›</a:t>
            </a:fld>
            <a:endParaRPr lang="en-US"/>
          </a:p>
        </p:txBody>
      </p:sp>
    </p:spTree>
    <p:extLst>
      <p:ext uri="{BB962C8B-B14F-4D97-AF65-F5344CB8AC3E}">
        <p14:creationId xmlns:p14="http://schemas.microsoft.com/office/powerpoint/2010/main" val="414898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1A84F5-E111-4B84-A72C-891E5D613FD3}"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34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965E4A-534A-4061-AA53-39B3EBF225F3}"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69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2CDDF-0AD9-4E25-A7D4-E485509C4A6C}" type="slidenum">
              <a:rPr lang="en-US" smtClean="0"/>
              <a:pPr/>
              <a:t>‹#›</a:t>
            </a:fld>
            <a:endParaRPr lang="en-US"/>
          </a:p>
        </p:txBody>
      </p:sp>
    </p:spTree>
    <p:extLst>
      <p:ext uri="{BB962C8B-B14F-4D97-AF65-F5344CB8AC3E}">
        <p14:creationId xmlns:p14="http://schemas.microsoft.com/office/powerpoint/2010/main" val="279184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22B-94B8-401E-826E-03CFE1B86993}"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8978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99FB0-63AA-4782-AD9A-B39A67F49AB7}" type="slidenum">
              <a:rPr lang="en-US" smtClean="0"/>
              <a:pPr/>
              <a:t>‹#›</a:t>
            </a:fld>
            <a:endParaRPr lang="en-US"/>
          </a:p>
        </p:txBody>
      </p:sp>
    </p:spTree>
    <p:extLst>
      <p:ext uri="{BB962C8B-B14F-4D97-AF65-F5344CB8AC3E}">
        <p14:creationId xmlns:p14="http://schemas.microsoft.com/office/powerpoint/2010/main" val="83232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274CDE-25DE-4D87-B9CD-EAC38C409DF4}" type="slidenum">
              <a:rPr lang="en-US" smtClean="0"/>
              <a:pPr/>
              <a:t>‹#›</a:t>
            </a:fld>
            <a:endParaRPr lang="en-US" dirty="0"/>
          </a:p>
        </p:txBody>
      </p:sp>
    </p:spTree>
    <p:extLst>
      <p:ext uri="{BB962C8B-B14F-4D97-AF65-F5344CB8AC3E}">
        <p14:creationId xmlns:p14="http://schemas.microsoft.com/office/powerpoint/2010/main" val="187633248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Dliebovitz1@medicine.bsd.uchicago.ed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stattrek.com/statistics/random-number-generator.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85395"/>
            <a:ext cx="7010400" cy="743143"/>
          </a:xfrm>
        </p:spPr>
        <p:txBody>
          <a:bodyPr/>
          <a:lstStyle/>
          <a:p>
            <a:pPr algn="ctr"/>
            <a:r>
              <a:rPr lang="en-US" dirty="0"/>
              <a:t>   </a:t>
            </a:r>
            <a:r>
              <a:rPr lang="en-US" dirty="0">
                <a:solidFill>
                  <a:schemeClr val="bg1">
                    <a:lumMod val="25000"/>
                  </a:schemeClr>
                </a:solidFill>
              </a:rPr>
              <a:t>PMP Advisory Committee</a:t>
            </a:r>
          </a:p>
        </p:txBody>
      </p:sp>
      <p:sp>
        <p:nvSpPr>
          <p:cNvPr id="3" name="Subtitle 2"/>
          <p:cNvSpPr>
            <a:spLocks noGrp="1"/>
          </p:cNvSpPr>
          <p:nvPr>
            <p:ph type="body" idx="1"/>
          </p:nvPr>
        </p:nvSpPr>
        <p:spPr>
          <a:xfrm>
            <a:off x="1842655" y="3048000"/>
            <a:ext cx="7010400" cy="1772111"/>
          </a:xfrm>
        </p:spPr>
        <p:txBody>
          <a:bodyPr>
            <a:normAutofit/>
          </a:bodyPr>
          <a:lstStyle/>
          <a:p>
            <a:pPr algn="ctr"/>
            <a:r>
              <a:rPr lang="en-US" sz="3600" dirty="0"/>
              <a:t>March 20, 2019</a:t>
            </a:r>
          </a:p>
        </p:txBody>
      </p:sp>
    </p:spTree>
    <p:extLst>
      <p:ext uri="{BB962C8B-B14F-4D97-AF65-F5344CB8AC3E}">
        <p14:creationId xmlns:p14="http://schemas.microsoft.com/office/powerpoint/2010/main" val="147087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E839-E468-434A-993D-8CDE1756224F}"/>
              </a:ext>
            </a:extLst>
          </p:cNvPr>
          <p:cNvSpPr>
            <a:spLocks noGrp="1"/>
          </p:cNvSpPr>
          <p:nvPr>
            <p:ph type="title"/>
          </p:nvPr>
        </p:nvSpPr>
        <p:spPr/>
        <p:txBody>
          <a:bodyPr/>
          <a:lstStyle/>
          <a:p>
            <a:r>
              <a:rPr lang="en-US" dirty="0"/>
              <a:t>PMP overview</a:t>
            </a:r>
          </a:p>
        </p:txBody>
      </p:sp>
      <p:sp>
        <p:nvSpPr>
          <p:cNvPr id="3" name="Content Placeholder 2">
            <a:extLst>
              <a:ext uri="{FF2B5EF4-FFF2-40B4-BE49-F238E27FC236}">
                <a16:creationId xmlns:a16="http://schemas.microsoft.com/office/drawing/2014/main" id="{277A2DC0-4197-445C-808A-8F79A88AC7F4}"/>
              </a:ext>
            </a:extLst>
          </p:cNvPr>
          <p:cNvSpPr>
            <a:spLocks noGrp="1"/>
          </p:cNvSpPr>
          <p:nvPr>
            <p:ph idx="1"/>
          </p:nvPr>
        </p:nvSpPr>
        <p:spPr/>
        <p:txBody>
          <a:bodyPr/>
          <a:lstStyle/>
          <a:p>
            <a:r>
              <a:rPr lang="en-US" dirty="0">
                <a:solidFill>
                  <a:schemeClr val="bg1">
                    <a:lumMod val="50000"/>
                  </a:schemeClr>
                </a:solidFill>
              </a:rPr>
              <a:t>2018 - Controlled Substance Act Changes </a:t>
            </a:r>
          </a:p>
          <a:p>
            <a:pPr lvl="1"/>
            <a:r>
              <a:rPr lang="en-US" dirty="0">
                <a:solidFill>
                  <a:schemeClr val="bg1">
                    <a:lumMod val="50000"/>
                  </a:schemeClr>
                </a:solidFill>
              </a:rPr>
              <a:t>Mandated Registration for all IL CS licensed prescribers</a:t>
            </a:r>
          </a:p>
          <a:p>
            <a:pPr lvl="1"/>
            <a:r>
              <a:rPr lang="en-US" dirty="0">
                <a:solidFill>
                  <a:schemeClr val="bg1">
                    <a:lumMod val="50000"/>
                  </a:schemeClr>
                </a:solidFill>
              </a:rPr>
              <a:t>Mandated utilization </a:t>
            </a:r>
          </a:p>
          <a:p>
            <a:pPr lvl="1"/>
            <a:r>
              <a:rPr lang="en-US" dirty="0">
                <a:solidFill>
                  <a:schemeClr val="bg1">
                    <a:lumMod val="50000"/>
                  </a:schemeClr>
                </a:solidFill>
              </a:rPr>
              <a:t>Mandate EHR integration by January 1, 2021</a:t>
            </a:r>
          </a:p>
          <a:p>
            <a:pPr marL="457200" lvl="1" indent="0">
              <a:buNone/>
            </a:pPr>
            <a:endParaRPr lang="en-US" sz="1600" dirty="0">
              <a:solidFill>
                <a:schemeClr val="bg1">
                  <a:lumMod val="50000"/>
                </a:schemeClr>
              </a:solidFill>
            </a:endParaRPr>
          </a:p>
          <a:p>
            <a:endParaRPr lang="en-US" dirty="0"/>
          </a:p>
        </p:txBody>
      </p:sp>
    </p:spTree>
    <p:extLst>
      <p:ext uri="{BB962C8B-B14F-4D97-AF65-F5344CB8AC3E}">
        <p14:creationId xmlns:p14="http://schemas.microsoft.com/office/powerpoint/2010/main" val="278519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E839-E468-434A-993D-8CDE1756224F}"/>
              </a:ext>
            </a:extLst>
          </p:cNvPr>
          <p:cNvSpPr>
            <a:spLocks noGrp="1"/>
          </p:cNvSpPr>
          <p:nvPr>
            <p:ph type="title"/>
          </p:nvPr>
        </p:nvSpPr>
        <p:spPr/>
        <p:txBody>
          <a:bodyPr/>
          <a:lstStyle/>
          <a:p>
            <a:r>
              <a:rPr lang="en-US" dirty="0"/>
              <a:t>PMP overview</a:t>
            </a:r>
          </a:p>
        </p:txBody>
      </p:sp>
      <p:sp>
        <p:nvSpPr>
          <p:cNvPr id="3" name="Content Placeholder 2">
            <a:extLst>
              <a:ext uri="{FF2B5EF4-FFF2-40B4-BE49-F238E27FC236}">
                <a16:creationId xmlns:a16="http://schemas.microsoft.com/office/drawing/2014/main" id="{277A2DC0-4197-445C-808A-8F79A88AC7F4}"/>
              </a:ext>
            </a:extLst>
          </p:cNvPr>
          <p:cNvSpPr>
            <a:spLocks noGrp="1"/>
          </p:cNvSpPr>
          <p:nvPr>
            <p:ph idx="1"/>
          </p:nvPr>
        </p:nvSpPr>
        <p:spPr/>
        <p:txBody>
          <a:bodyPr/>
          <a:lstStyle/>
          <a:p>
            <a:r>
              <a:rPr lang="en-US" dirty="0">
                <a:solidFill>
                  <a:schemeClr val="bg1">
                    <a:lumMod val="50000"/>
                  </a:schemeClr>
                </a:solidFill>
              </a:rPr>
              <a:t>Primarily Grant Funded</a:t>
            </a:r>
          </a:p>
          <a:p>
            <a:r>
              <a:rPr lang="en-US" dirty="0">
                <a:solidFill>
                  <a:schemeClr val="bg1">
                    <a:lumMod val="50000"/>
                  </a:schemeClr>
                </a:solidFill>
              </a:rPr>
              <a:t>Current Employees</a:t>
            </a:r>
          </a:p>
          <a:p>
            <a:pPr lvl="1"/>
            <a:r>
              <a:rPr lang="en-US" dirty="0">
                <a:solidFill>
                  <a:schemeClr val="bg1">
                    <a:lumMod val="50000"/>
                  </a:schemeClr>
                </a:solidFill>
              </a:rPr>
              <a:t>Clinical Director – Sarah Pointer</a:t>
            </a:r>
          </a:p>
          <a:p>
            <a:pPr lvl="1"/>
            <a:r>
              <a:rPr lang="en-US" dirty="0">
                <a:solidFill>
                  <a:schemeClr val="bg1">
                    <a:lumMod val="50000"/>
                  </a:schemeClr>
                </a:solidFill>
              </a:rPr>
              <a:t>Administrator – Craig Berberet</a:t>
            </a:r>
          </a:p>
          <a:p>
            <a:pPr lvl="1"/>
            <a:r>
              <a:rPr lang="en-US" dirty="0">
                <a:solidFill>
                  <a:schemeClr val="bg1">
                    <a:lumMod val="50000"/>
                  </a:schemeClr>
                </a:solidFill>
              </a:rPr>
              <a:t>IT directors- Ed Dowllar &amp; Stan Murzynski</a:t>
            </a:r>
          </a:p>
          <a:p>
            <a:pPr lvl="1"/>
            <a:r>
              <a:rPr lang="en-US" dirty="0">
                <a:solidFill>
                  <a:schemeClr val="bg1">
                    <a:lumMod val="50000"/>
                  </a:schemeClr>
                </a:solidFill>
              </a:rPr>
              <a:t>Executive II- Andy Hollo</a:t>
            </a:r>
          </a:p>
          <a:p>
            <a:pPr lvl="1"/>
            <a:r>
              <a:rPr lang="en-US" dirty="0">
                <a:solidFill>
                  <a:schemeClr val="bg1">
                    <a:lumMod val="50000"/>
                  </a:schemeClr>
                </a:solidFill>
              </a:rPr>
              <a:t>Project Directors – Jen Erickson &amp; Barbie Sauer</a:t>
            </a:r>
          </a:p>
          <a:p>
            <a:pPr lvl="1"/>
            <a:endParaRPr lang="en-US" dirty="0">
              <a:solidFill>
                <a:schemeClr val="bg1">
                  <a:lumMod val="50000"/>
                </a:schemeClr>
              </a:solidFill>
            </a:endParaRPr>
          </a:p>
          <a:p>
            <a:pPr marL="457200" lvl="1" indent="0">
              <a:buNone/>
            </a:pPr>
            <a:endParaRPr lang="en-US" sz="1600" dirty="0">
              <a:solidFill>
                <a:schemeClr val="bg1">
                  <a:lumMod val="50000"/>
                </a:schemeClr>
              </a:solidFill>
            </a:endParaRPr>
          </a:p>
          <a:p>
            <a:endParaRPr lang="en-US" dirty="0"/>
          </a:p>
        </p:txBody>
      </p:sp>
    </p:spTree>
    <p:extLst>
      <p:ext uri="{BB962C8B-B14F-4D97-AF65-F5344CB8AC3E}">
        <p14:creationId xmlns:p14="http://schemas.microsoft.com/office/powerpoint/2010/main" val="51298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ECAB-EF73-451F-8881-F48402FAEC1F}"/>
              </a:ext>
            </a:extLst>
          </p:cNvPr>
          <p:cNvSpPr>
            <a:spLocks noGrp="1"/>
          </p:cNvSpPr>
          <p:nvPr>
            <p:ph type="title"/>
          </p:nvPr>
        </p:nvSpPr>
        <p:spPr/>
        <p:txBody>
          <a:bodyPr/>
          <a:lstStyle/>
          <a:p>
            <a:r>
              <a:rPr lang="en-US" dirty="0"/>
              <a:t>Charges of the PMPAC</a:t>
            </a:r>
          </a:p>
        </p:txBody>
      </p:sp>
      <p:sp>
        <p:nvSpPr>
          <p:cNvPr id="3" name="Content Placeholder 2">
            <a:extLst>
              <a:ext uri="{FF2B5EF4-FFF2-40B4-BE49-F238E27FC236}">
                <a16:creationId xmlns:a16="http://schemas.microsoft.com/office/drawing/2014/main" id="{F519DB31-54BC-4CF2-8CB1-F6A819333E0B}"/>
              </a:ext>
            </a:extLst>
          </p:cNvPr>
          <p:cNvSpPr>
            <a:spLocks noGrp="1"/>
          </p:cNvSpPr>
          <p:nvPr>
            <p:ph idx="1"/>
          </p:nvPr>
        </p:nvSpPr>
        <p:spPr/>
        <p:txBody>
          <a:bodyPr/>
          <a:lstStyle/>
          <a:p>
            <a:r>
              <a:rPr lang="en-US" dirty="0"/>
              <a:t>(1) provide a uniform approach to reviewing this ILCS Act in order to determine whether changes should be recommended to the General Assembly;</a:t>
            </a:r>
          </a:p>
        </p:txBody>
      </p:sp>
    </p:spTree>
    <p:extLst>
      <p:ext uri="{BB962C8B-B14F-4D97-AF65-F5344CB8AC3E}">
        <p14:creationId xmlns:p14="http://schemas.microsoft.com/office/powerpoint/2010/main" val="392010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ECAB-EF73-451F-8881-F48402FAEC1F}"/>
              </a:ext>
            </a:extLst>
          </p:cNvPr>
          <p:cNvSpPr>
            <a:spLocks noGrp="1"/>
          </p:cNvSpPr>
          <p:nvPr>
            <p:ph type="title"/>
          </p:nvPr>
        </p:nvSpPr>
        <p:spPr/>
        <p:txBody>
          <a:bodyPr/>
          <a:lstStyle/>
          <a:p>
            <a:r>
              <a:rPr lang="en-US" dirty="0"/>
              <a:t>Charges of the PMPAC</a:t>
            </a:r>
          </a:p>
        </p:txBody>
      </p:sp>
      <p:sp>
        <p:nvSpPr>
          <p:cNvPr id="3" name="Content Placeholder 2">
            <a:extLst>
              <a:ext uri="{FF2B5EF4-FFF2-40B4-BE49-F238E27FC236}">
                <a16:creationId xmlns:a16="http://schemas.microsoft.com/office/drawing/2014/main" id="{F519DB31-54BC-4CF2-8CB1-F6A819333E0B}"/>
              </a:ext>
            </a:extLst>
          </p:cNvPr>
          <p:cNvSpPr>
            <a:spLocks noGrp="1"/>
          </p:cNvSpPr>
          <p:nvPr>
            <p:ph idx="1"/>
          </p:nvPr>
        </p:nvSpPr>
        <p:spPr/>
        <p:txBody>
          <a:bodyPr/>
          <a:lstStyle/>
          <a:p>
            <a:r>
              <a:rPr lang="en-US" dirty="0"/>
              <a:t>(2) review current drug schedules in order to manage changes to the administrative rules pertaining to the utilization of the ILCS Act</a:t>
            </a:r>
          </a:p>
          <a:p>
            <a:endParaRPr lang="en-US" dirty="0"/>
          </a:p>
        </p:txBody>
      </p:sp>
    </p:spTree>
    <p:extLst>
      <p:ext uri="{BB962C8B-B14F-4D97-AF65-F5344CB8AC3E}">
        <p14:creationId xmlns:p14="http://schemas.microsoft.com/office/powerpoint/2010/main" val="193888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ECAB-EF73-451F-8881-F48402FAEC1F}"/>
              </a:ext>
            </a:extLst>
          </p:cNvPr>
          <p:cNvSpPr>
            <a:spLocks noGrp="1"/>
          </p:cNvSpPr>
          <p:nvPr>
            <p:ph type="title"/>
          </p:nvPr>
        </p:nvSpPr>
        <p:spPr/>
        <p:txBody>
          <a:bodyPr>
            <a:normAutofit/>
          </a:bodyPr>
          <a:lstStyle/>
          <a:p>
            <a:r>
              <a:rPr lang="en-US" dirty="0"/>
              <a:t>Charges of the PMPAC</a:t>
            </a:r>
          </a:p>
        </p:txBody>
      </p:sp>
      <p:sp>
        <p:nvSpPr>
          <p:cNvPr id="3" name="Content Placeholder 2">
            <a:extLst>
              <a:ext uri="{FF2B5EF4-FFF2-40B4-BE49-F238E27FC236}">
                <a16:creationId xmlns:a16="http://schemas.microsoft.com/office/drawing/2014/main" id="{F519DB31-54BC-4CF2-8CB1-F6A819333E0B}"/>
              </a:ext>
            </a:extLst>
          </p:cNvPr>
          <p:cNvSpPr>
            <a:spLocks noGrp="1"/>
          </p:cNvSpPr>
          <p:nvPr>
            <p:ph idx="1"/>
          </p:nvPr>
        </p:nvSpPr>
        <p:spPr>
          <a:xfrm>
            <a:off x="1176865" y="2667000"/>
            <a:ext cx="6798736" cy="3268132"/>
          </a:xfrm>
        </p:spPr>
        <p:txBody>
          <a:bodyPr>
            <a:normAutofit fontScale="92500" lnSpcReduction="20000"/>
          </a:bodyPr>
          <a:lstStyle/>
          <a:p>
            <a:r>
              <a:rPr lang="en-US" sz="2200" dirty="0"/>
              <a:t>(3) review the following: current clinical guidelines developed by health care professional organizations on the prescribing of opioids or other controlled substances; accredited continuing education programs related to prescribing and dispensing; programs or information developed by health care professional organizations that may be used to assess patients or help ensure compliance with prescriptions; updates from the Food and Drug Administration, the Centers for Disease Control and Prevention, and other public and private organizations which are relevant to prescribing and dispensing; relevant medical studies; and other publications which involve the prescription of controlled substances</a:t>
            </a:r>
          </a:p>
        </p:txBody>
      </p:sp>
    </p:spTree>
    <p:extLst>
      <p:ext uri="{BB962C8B-B14F-4D97-AF65-F5344CB8AC3E}">
        <p14:creationId xmlns:p14="http://schemas.microsoft.com/office/powerpoint/2010/main" val="222743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ECAB-EF73-451F-8881-F48402FAEC1F}"/>
              </a:ext>
            </a:extLst>
          </p:cNvPr>
          <p:cNvSpPr>
            <a:spLocks noGrp="1"/>
          </p:cNvSpPr>
          <p:nvPr>
            <p:ph type="title"/>
          </p:nvPr>
        </p:nvSpPr>
        <p:spPr/>
        <p:txBody>
          <a:bodyPr>
            <a:normAutofit/>
          </a:bodyPr>
          <a:lstStyle/>
          <a:p>
            <a:r>
              <a:rPr lang="en-US" dirty="0"/>
              <a:t>Charges of the PMPAC</a:t>
            </a:r>
          </a:p>
        </p:txBody>
      </p:sp>
      <p:sp>
        <p:nvSpPr>
          <p:cNvPr id="3" name="Content Placeholder 2">
            <a:extLst>
              <a:ext uri="{FF2B5EF4-FFF2-40B4-BE49-F238E27FC236}">
                <a16:creationId xmlns:a16="http://schemas.microsoft.com/office/drawing/2014/main" id="{F519DB31-54BC-4CF2-8CB1-F6A819333E0B}"/>
              </a:ext>
            </a:extLst>
          </p:cNvPr>
          <p:cNvSpPr>
            <a:spLocks noGrp="1"/>
          </p:cNvSpPr>
          <p:nvPr>
            <p:ph idx="1"/>
          </p:nvPr>
        </p:nvSpPr>
        <p:spPr>
          <a:xfrm>
            <a:off x="1176865" y="2667000"/>
            <a:ext cx="6798736" cy="3268132"/>
          </a:xfrm>
        </p:spPr>
        <p:txBody>
          <a:bodyPr>
            <a:normAutofit/>
          </a:bodyPr>
          <a:lstStyle/>
          <a:p>
            <a:r>
              <a:rPr lang="en-US" sz="2200" dirty="0"/>
              <a:t>(4) make recommendations for inclusion of these materials or other studies which may be effective resources for prescribers and dispensers on the Internet website of the inquiry system established under Section 318</a:t>
            </a:r>
          </a:p>
        </p:txBody>
      </p:sp>
    </p:spTree>
    <p:extLst>
      <p:ext uri="{BB962C8B-B14F-4D97-AF65-F5344CB8AC3E}">
        <p14:creationId xmlns:p14="http://schemas.microsoft.com/office/powerpoint/2010/main" val="884404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ECAB-EF73-451F-8881-F48402FAEC1F}"/>
              </a:ext>
            </a:extLst>
          </p:cNvPr>
          <p:cNvSpPr>
            <a:spLocks noGrp="1"/>
          </p:cNvSpPr>
          <p:nvPr>
            <p:ph type="title"/>
          </p:nvPr>
        </p:nvSpPr>
        <p:spPr/>
        <p:txBody>
          <a:bodyPr/>
          <a:lstStyle/>
          <a:p>
            <a:r>
              <a:rPr lang="en-US" dirty="0"/>
              <a:t>Charges of the PMPAC</a:t>
            </a:r>
          </a:p>
        </p:txBody>
      </p:sp>
      <p:sp>
        <p:nvSpPr>
          <p:cNvPr id="3" name="Content Placeholder 2">
            <a:extLst>
              <a:ext uri="{FF2B5EF4-FFF2-40B4-BE49-F238E27FC236}">
                <a16:creationId xmlns:a16="http://schemas.microsoft.com/office/drawing/2014/main" id="{F519DB31-54BC-4CF2-8CB1-F6A819333E0B}"/>
              </a:ext>
            </a:extLst>
          </p:cNvPr>
          <p:cNvSpPr>
            <a:spLocks noGrp="1"/>
          </p:cNvSpPr>
          <p:nvPr>
            <p:ph idx="1"/>
          </p:nvPr>
        </p:nvSpPr>
        <p:spPr/>
        <p:txBody>
          <a:bodyPr/>
          <a:lstStyle/>
          <a:p>
            <a:r>
              <a:rPr lang="en-US" sz="2200" dirty="0"/>
              <a:t>(5) semi-annually review the content of the Internet website of the inquiry system established pursuant to Section 318 to ensure this Internet website has the most current available information;</a:t>
            </a:r>
          </a:p>
        </p:txBody>
      </p:sp>
    </p:spTree>
    <p:extLst>
      <p:ext uri="{BB962C8B-B14F-4D97-AF65-F5344CB8AC3E}">
        <p14:creationId xmlns:p14="http://schemas.microsoft.com/office/powerpoint/2010/main" val="1892311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ECAB-EF73-451F-8881-F48402FAEC1F}"/>
              </a:ext>
            </a:extLst>
          </p:cNvPr>
          <p:cNvSpPr>
            <a:spLocks noGrp="1"/>
          </p:cNvSpPr>
          <p:nvPr>
            <p:ph type="title"/>
          </p:nvPr>
        </p:nvSpPr>
        <p:spPr/>
        <p:txBody>
          <a:bodyPr/>
          <a:lstStyle/>
          <a:p>
            <a:r>
              <a:rPr lang="en-US" dirty="0"/>
              <a:t>Charges of the PMPAC</a:t>
            </a:r>
          </a:p>
        </p:txBody>
      </p:sp>
      <p:sp>
        <p:nvSpPr>
          <p:cNvPr id="3" name="Content Placeholder 2">
            <a:extLst>
              <a:ext uri="{FF2B5EF4-FFF2-40B4-BE49-F238E27FC236}">
                <a16:creationId xmlns:a16="http://schemas.microsoft.com/office/drawing/2014/main" id="{F519DB31-54BC-4CF2-8CB1-F6A819333E0B}"/>
              </a:ext>
            </a:extLst>
          </p:cNvPr>
          <p:cNvSpPr>
            <a:spLocks noGrp="1"/>
          </p:cNvSpPr>
          <p:nvPr>
            <p:ph idx="1"/>
          </p:nvPr>
        </p:nvSpPr>
        <p:spPr/>
        <p:txBody>
          <a:bodyPr/>
          <a:lstStyle/>
          <a:p>
            <a:r>
              <a:rPr lang="en-US" sz="2200" dirty="0"/>
              <a:t>(6) semi-annually review opportunities for federal grants and other forms of funding to support projects which will increase the number of pilot programs which integrate the inquiry system with</a:t>
            </a:r>
          </a:p>
        </p:txBody>
      </p:sp>
    </p:spTree>
    <p:extLst>
      <p:ext uri="{BB962C8B-B14F-4D97-AF65-F5344CB8AC3E}">
        <p14:creationId xmlns:p14="http://schemas.microsoft.com/office/powerpoint/2010/main" val="176370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ECAB-EF73-451F-8881-F48402FAEC1F}"/>
              </a:ext>
            </a:extLst>
          </p:cNvPr>
          <p:cNvSpPr>
            <a:spLocks noGrp="1"/>
          </p:cNvSpPr>
          <p:nvPr>
            <p:ph type="title"/>
          </p:nvPr>
        </p:nvSpPr>
        <p:spPr/>
        <p:txBody>
          <a:bodyPr/>
          <a:lstStyle/>
          <a:p>
            <a:r>
              <a:rPr lang="en-US" dirty="0"/>
              <a:t>Charges of the PMPAC</a:t>
            </a:r>
          </a:p>
        </p:txBody>
      </p:sp>
      <p:sp>
        <p:nvSpPr>
          <p:cNvPr id="3" name="Content Placeholder 2">
            <a:extLst>
              <a:ext uri="{FF2B5EF4-FFF2-40B4-BE49-F238E27FC236}">
                <a16:creationId xmlns:a16="http://schemas.microsoft.com/office/drawing/2014/main" id="{F519DB31-54BC-4CF2-8CB1-F6A819333E0B}"/>
              </a:ext>
            </a:extLst>
          </p:cNvPr>
          <p:cNvSpPr>
            <a:spLocks noGrp="1"/>
          </p:cNvSpPr>
          <p:nvPr>
            <p:ph idx="1"/>
          </p:nvPr>
        </p:nvSpPr>
        <p:spPr/>
        <p:txBody>
          <a:bodyPr/>
          <a:lstStyle/>
          <a:p>
            <a:r>
              <a:rPr lang="en-US" sz="2200" dirty="0"/>
              <a:t>(7) semi-annually review communication to be sent to all registered users of the inquiry system established pursuant to Section 318, including recommendations for relevant accredited continuing education and information regarding prescribing and dispensing.</a:t>
            </a:r>
          </a:p>
        </p:txBody>
      </p:sp>
    </p:spTree>
    <p:extLst>
      <p:ext uri="{BB962C8B-B14F-4D97-AF65-F5344CB8AC3E}">
        <p14:creationId xmlns:p14="http://schemas.microsoft.com/office/powerpoint/2010/main" val="3003746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FBD6-C2A8-4CC5-926B-28A8FBE256B3}"/>
              </a:ext>
            </a:extLst>
          </p:cNvPr>
          <p:cNvSpPr>
            <a:spLocks noGrp="1"/>
          </p:cNvSpPr>
          <p:nvPr>
            <p:ph type="title"/>
          </p:nvPr>
        </p:nvSpPr>
        <p:spPr/>
        <p:txBody>
          <a:bodyPr/>
          <a:lstStyle/>
          <a:p>
            <a:r>
              <a:rPr lang="en-US" dirty="0"/>
              <a:t>Advisory Committee Link </a:t>
            </a:r>
          </a:p>
        </p:txBody>
      </p:sp>
      <p:sp>
        <p:nvSpPr>
          <p:cNvPr id="3" name="Content Placeholder 2">
            <a:extLst>
              <a:ext uri="{FF2B5EF4-FFF2-40B4-BE49-F238E27FC236}">
                <a16:creationId xmlns:a16="http://schemas.microsoft.com/office/drawing/2014/main" id="{98A473D2-F718-4683-A6ED-88E21A7A5EEF}"/>
              </a:ext>
            </a:extLst>
          </p:cNvPr>
          <p:cNvSpPr>
            <a:spLocks noGrp="1"/>
          </p:cNvSpPr>
          <p:nvPr>
            <p:ph idx="1"/>
          </p:nvPr>
        </p:nvSpPr>
        <p:spPr>
          <a:xfrm>
            <a:off x="1176864" y="2490135"/>
            <a:ext cx="7128935" cy="3444997"/>
          </a:xfrm>
        </p:spPr>
        <p:txBody>
          <a:bodyPr/>
          <a:lstStyle/>
          <a:p>
            <a:r>
              <a:rPr lang="en-US" dirty="0"/>
              <a:t>To be added to website</a:t>
            </a:r>
          </a:p>
          <a:p>
            <a:pPr lvl="1"/>
            <a:r>
              <a:rPr lang="en-US" dirty="0"/>
              <a:t>Member list with contact information</a:t>
            </a:r>
          </a:p>
          <a:p>
            <a:pPr lvl="1"/>
            <a:r>
              <a:rPr lang="en-US" dirty="0"/>
              <a:t>Administrative Rules</a:t>
            </a:r>
          </a:p>
          <a:p>
            <a:pPr lvl="1"/>
            <a:r>
              <a:rPr lang="en-US" dirty="0"/>
              <a:t>Committee Bylaws</a:t>
            </a:r>
          </a:p>
          <a:p>
            <a:pPr lvl="1"/>
            <a:r>
              <a:rPr lang="en-US" dirty="0"/>
              <a:t>Guidelines involving the utilization of controlled substances</a:t>
            </a:r>
          </a:p>
          <a:p>
            <a:pPr lvl="1"/>
            <a:r>
              <a:rPr lang="en-US" dirty="0"/>
              <a:t>Presentations of interest</a:t>
            </a:r>
          </a:p>
          <a:p>
            <a:pPr lvl="1"/>
            <a:r>
              <a:rPr lang="en-US" dirty="0"/>
              <a:t>Links to articles and studies of interest</a:t>
            </a:r>
          </a:p>
          <a:p>
            <a:endParaRPr lang="en-US" dirty="0"/>
          </a:p>
          <a:p>
            <a:endParaRPr lang="en-US" dirty="0"/>
          </a:p>
          <a:p>
            <a:endParaRPr lang="en-US" dirty="0"/>
          </a:p>
        </p:txBody>
      </p:sp>
    </p:spTree>
    <p:extLst>
      <p:ext uri="{BB962C8B-B14F-4D97-AF65-F5344CB8AC3E}">
        <p14:creationId xmlns:p14="http://schemas.microsoft.com/office/powerpoint/2010/main" val="220045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808C-555D-4831-BE91-7AD1D1AB0096}"/>
              </a:ext>
            </a:extLst>
          </p:cNvPr>
          <p:cNvSpPr>
            <a:spLocks noGrp="1"/>
          </p:cNvSpPr>
          <p:nvPr>
            <p:ph type="title"/>
          </p:nvPr>
        </p:nvSpPr>
        <p:spPr/>
        <p:txBody>
          <a:bodyPr>
            <a:normAutofit fontScale="90000"/>
          </a:bodyPr>
          <a:lstStyle/>
          <a:p>
            <a:r>
              <a:rPr lang="en-US" dirty="0"/>
              <a:t>Housekeeping</a:t>
            </a:r>
            <a:br>
              <a:rPr lang="en-US" dirty="0"/>
            </a:br>
            <a:r>
              <a:rPr lang="en-US" dirty="0"/>
              <a:t>	</a:t>
            </a:r>
          </a:p>
        </p:txBody>
      </p:sp>
      <p:sp>
        <p:nvSpPr>
          <p:cNvPr id="3" name="Subtitle 2">
            <a:extLst>
              <a:ext uri="{FF2B5EF4-FFF2-40B4-BE49-F238E27FC236}">
                <a16:creationId xmlns:a16="http://schemas.microsoft.com/office/drawing/2014/main" id="{A6EE525E-6241-48D6-9E03-A02097954B4F}"/>
              </a:ext>
            </a:extLst>
          </p:cNvPr>
          <p:cNvSpPr>
            <a:spLocks noGrp="1"/>
          </p:cNvSpPr>
          <p:nvPr>
            <p:ph idx="1"/>
          </p:nvPr>
        </p:nvSpPr>
        <p:spPr/>
        <p:txBody>
          <a:bodyPr/>
          <a:lstStyle/>
          <a:p>
            <a:r>
              <a:rPr lang="en-US" dirty="0"/>
              <a:t>Mute phones</a:t>
            </a:r>
          </a:p>
          <a:p>
            <a:r>
              <a:rPr lang="en-US" dirty="0"/>
              <a:t>Do not place call on hold</a:t>
            </a:r>
          </a:p>
          <a:p>
            <a:r>
              <a:rPr lang="en-US" dirty="0"/>
              <a:t>Identify yourself </a:t>
            </a:r>
          </a:p>
        </p:txBody>
      </p:sp>
    </p:spTree>
    <p:extLst>
      <p:ext uri="{BB962C8B-B14F-4D97-AF65-F5344CB8AC3E}">
        <p14:creationId xmlns:p14="http://schemas.microsoft.com/office/powerpoint/2010/main" val="3817966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E839-E468-434A-993D-8CDE1756224F}"/>
              </a:ext>
            </a:extLst>
          </p:cNvPr>
          <p:cNvSpPr>
            <a:spLocks noGrp="1"/>
          </p:cNvSpPr>
          <p:nvPr>
            <p:ph type="title" idx="4294967295"/>
          </p:nvPr>
        </p:nvSpPr>
        <p:spPr>
          <a:xfrm>
            <a:off x="0" y="457201"/>
            <a:ext cx="9144000" cy="838200"/>
          </a:xfrm>
        </p:spPr>
        <p:txBody>
          <a:bodyPr/>
          <a:lstStyle/>
          <a:p>
            <a:r>
              <a:rPr lang="en-US" dirty="0"/>
              <a:t>Peer Review</a:t>
            </a:r>
          </a:p>
        </p:txBody>
      </p:sp>
      <p:sp>
        <p:nvSpPr>
          <p:cNvPr id="3" name="Content Placeholder 2">
            <a:extLst>
              <a:ext uri="{FF2B5EF4-FFF2-40B4-BE49-F238E27FC236}">
                <a16:creationId xmlns:a16="http://schemas.microsoft.com/office/drawing/2014/main" id="{277A2DC0-4197-445C-808A-8F79A88AC7F4}"/>
              </a:ext>
            </a:extLst>
          </p:cNvPr>
          <p:cNvSpPr>
            <a:spLocks noGrp="1"/>
          </p:cNvSpPr>
          <p:nvPr>
            <p:ph idx="4294967295"/>
          </p:nvPr>
        </p:nvSpPr>
        <p:spPr>
          <a:xfrm>
            <a:off x="533400" y="1295401"/>
            <a:ext cx="8610600" cy="5105397"/>
          </a:xfrm>
        </p:spPr>
        <p:txBody>
          <a:bodyPr>
            <a:normAutofit/>
          </a:bodyPr>
          <a:lstStyle/>
          <a:p>
            <a:r>
              <a:rPr lang="en-US" dirty="0"/>
              <a:t>February 2019 meeting postponed</a:t>
            </a:r>
          </a:p>
          <a:p>
            <a:r>
              <a:rPr lang="en-US" dirty="0"/>
              <a:t>Next Meeting May 9</a:t>
            </a:r>
            <a:r>
              <a:rPr lang="en-US" baseline="30000" dirty="0"/>
              <a:t>th</a:t>
            </a:r>
            <a:r>
              <a:rPr lang="en-US" dirty="0"/>
              <a:t>, 2019</a:t>
            </a:r>
          </a:p>
          <a:p>
            <a:r>
              <a:rPr lang="en-US" dirty="0"/>
              <a:t>New Members</a:t>
            </a:r>
          </a:p>
          <a:p>
            <a:pPr lvl="1"/>
            <a:r>
              <a:rPr lang="en-US" dirty="0"/>
              <a:t>Informational Packet</a:t>
            </a:r>
          </a:p>
          <a:p>
            <a:pPr lvl="1"/>
            <a:r>
              <a:rPr lang="en-US" dirty="0"/>
              <a:t>Data Distribution</a:t>
            </a:r>
          </a:p>
          <a:p>
            <a:pPr marL="457200" lvl="1" indent="0">
              <a:buNone/>
            </a:pPr>
            <a:endParaRPr lang="en-US" dirty="0"/>
          </a:p>
        </p:txBody>
      </p:sp>
    </p:spTree>
    <p:extLst>
      <p:ext uri="{BB962C8B-B14F-4D97-AF65-F5344CB8AC3E}">
        <p14:creationId xmlns:p14="http://schemas.microsoft.com/office/powerpoint/2010/main" val="3989548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E839-E468-434A-993D-8CDE1756224F}"/>
              </a:ext>
            </a:extLst>
          </p:cNvPr>
          <p:cNvSpPr>
            <a:spLocks noGrp="1"/>
          </p:cNvSpPr>
          <p:nvPr>
            <p:ph type="title" idx="4294967295"/>
          </p:nvPr>
        </p:nvSpPr>
        <p:spPr>
          <a:xfrm>
            <a:off x="0" y="457201"/>
            <a:ext cx="9144000" cy="838200"/>
          </a:xfrm>
        </p:spPr>
        <p:txBody>
          <a:bodyPr/>
          <a:lstStyle/>
          <a:p>
            <a:r>
              <a:rPr lang="en-US" dirty="0"/>
              <a:t>Peer Review</a:t>
            </a:r>
          </a:p>
        </p:txBody>
      </p:sp>
      <p:sp>
        <p:nvSpPr>
          <p:cNvPr id="3" name="Content Placeholder 2">
            <a:extLst>
              <a:ext uri="{FF2B5EF4-FFF2-40B4-BE49-F238E27FC236}">
                <a16:creationId xmlns:a16="http://schemas.microsoft.com/office/drawing/2014/main" id="{277A2DC0-4197-445C-808A-8F79A88AC7F4}"/>
              </a:ext>
            </a:extLst>
          </p:cNvPr>
          <p:cNvSpPr>
            <a:spLocks noGrp="1"/>
          </p:cNvSpPr>
          <p:nvPr>
            <p:ph idx="4294967295"/>
          </p:nvPr>
        </p:nvSpPr>
        <p:spPr>
          <a:xfrm>
            <a:off x="533400" y="1295401"/>
            <a:ext cx="8610600" cy="5105397"/>
          </a:xfrm>
        </p:spPr>
        <p:txBody>
          <a:bodyPr>
            <a:normAutofit fontScale="55000" lnSpcReduction="20000"/>
          </a:bodyPr>
          <a:lstStyle/>
          <a:p>
            <a:r>
              <a:rPr lang="en-US" dirty="0"/>
              <a:t>3 physicians</a:t>
            </a:r>
          </a:p>
          <a:p>
            <a:pPr lvl="1"/>
            <a:r>
              <a:rPr lang="en-US" dirty="0"/>
              <a:t>Scott Glaser, MD</a:t>
            </a:r>
          </a:p>
          <a:p>
            <a:pPr lvl="1"/>
            <a:r>
              <a:rPr lang="en-US" dirty="0"/>
              <a:t>David Liebovitz, MD</a:t>
            </a:r>
          </a:p>
          <a:p>
            <a:pPr lvl="1"/>
            <a:r>
              <a:rPr lang="en-US" dirty="0"/>
              <a:t> </a:t>
            </a:r>
          </a:p>
          <a:p>
            <a:r>
              <a:rPr lang="en-US" dirty="0"/>
              <a:t>3 pharmacists</a:t>
            </a:r>
          </a:p>
          <a:p>
            <a:pPr lvl="1"/>
            <a:r>
              <a:rPr lang="en-US" dirty="0"/>
              <a:t>Garry Moreland, </a:t>
            </a:r>
            <a:r>
              <a:rPr lang="en-US" dirty="0" err="1"/>
              <a:t>RPh</a:t>
            </a:r>
            <a:endParaRPr lang="en-US" dirty="0"/>
          </a:p>
          <a:p>
            <a:pPr lvl="1"/>
            <a:r>
              <a:rPr lang="en-US" dirty="0"/>
              <a:t>Chris Herndon, Pharm D</a:t>
            </a:r>
          </a:p>
          <a:p>
            <a:pPr lvl="1"/>
            <a:r>
              <a:rPr lang="en-US" dirty="0"/>
              <a:t>Cara Brock, Pharm D</a:t>
            </a:r>
          </a:p>
          <a:p>
            <a:r>
              <a:rPr lang="en-US" dirty="0"/>
              <a:t>one dentist </a:t>
            </a:r>
          </a:p>
          <a:p>
            <a:pPr lvl="1"/>
            <a:r>
              <a:rPr lang="en-US" dirty="0"/>
              <a:t>Edward </a:t>
            </a:r>
            <a:r>
              <a:rPr lang="en-US" dirty="0" err="1"/>
              <a:t>Rentscler</a:t>
            </a:r>
            <a:r>
              <a:rPr lang="en-US" dirty="0"/>
              <a:t>, DDS</a:t>
            </a:r>
          </a:p>
          <a:p>
            <a:r>
              <a:rPr lang="en-US" dirty="0"/>
              <a:t>one advanced practice registered nurse </a:t>
            </a:r>
          </a:p>
          <a:p>
            <a:pPr lvl="1"/>
            <a:endParaRPr lang="en-US" dirty="0"/>
          </a:p>
          <a:p>
            <a:r>
              <a:rPr lang="en-US" dirty="0"/>
              <a:t>one veterinarian</a:t>
            </a:r>
          </a:p>
          <a:p>
            <a:pPr lvl="1"/>
            <a:r>
              <a:rPr lang="en-US" dirty="0"/>
              <a:t>Olivia Rudolphi , DVM</a:t>
            </a:r>
          </a:p>
          <a:p>
            <a:r>
              <a:rPr lang="en-US" dirty="0"/>
              <a:t>one physician assistant</a:t>
            </a:r>
          </a:p>
          <a:p>
            <a:pPr lvl="1"/>
            <a:r>
              <a:rPr lang="en-US" dirty="0"/>
              <a:t>Mindy Sanders, PA</a:t>
            </a:r>
          </a:p>
          <a:p>
            <a:r>
              <a:rPr lang="en-US" dirty="0"/>
              <a:t>one optometrist</a:t>
            </a:r>
          </a:p>
          <a:p>
            <a:pPr lvl="1"/>
            <a:r>
              <a:rPr lang="en-US" dirty="0"/>
              <a:t>Christina </a:t>
            </a:r>
            <a:r>
              <a:rPr lang="en-US" dirty="0" err="1"/>
              <a:t>Moreettin</a:t>
            </a:r>
            <a:r>
              <a:rPr lang="en-US" dirty="0"/>
              <a:t>,  OD</a:t>
            </a:r>
          </a:p>
        </p:txBody>
      </p:sp>
    </p:spTree>
    <p:extLst>
      <p:ext uri="{BB962C8B-B14F-4D97-AF65-F5344CB8AC3E}">
        <p14:creationId xmlns:p14="http://schemas.microsoft.com/office/powerpoint/2010/main" val="24794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F58E-BD09-4E88-8062-C1701AC524B4}"/>
              </a:ext>
            </a:extLst>
          </p:cNvPr>
          <p:cNvSpPr>
            <a:spLocks noGrp="1"/>
          </p:cNvSpPr>
          <p:nvPr>
            <p:ph type="title"/>
          </p:nvPr>
        </p:nvSpPr>
        <p:spPr/>
        <p:txBody>
          <a:bodyPr>
            <a:normAutofit/>
          </a:bodyPr>
          <a:lstStyle/>
          <a:p>
            <a:r>
              <a:rPr lang="en-US" dirty="0"/>
              <a:t>Technical Update</a:t>
            </a:r>
          </a:p>
        </p:txBody>
      </p:sp>
      <p:sp>
        <p:nvSpPr>
          <p:cNvPr id="3" name="Content Placeholder 2">
            <a:extLst>
              <a:ext uri="{FF2B5EF4-FFF2-40B4-BE49-F238E27FC236}">
                <a16:creationId xmlns:a16="http://schemas.microsoft.com/office/drawing/2014/main" id="{71614025-0E31-4C3A-86EA-1CEA077F9FF1}"/>
              </a:ext>
            </a:extLst>
          </p:cNvPr>
          <p:cNvSpPr>
            <a:spLocks noGrp="1"/>
          </p:cNvSpPr>
          <p:nvPr>
            <p:ph idx="1"/>
          </p:nvPr>
        </p:nvSpPr>
        <p:spPr/>
        <p:txBody>
          <a:bodyPr/>
          <a:lstStyle/>
          <a:p>
            <a:r>
              <a:rPr lang="en-US" dirty="0"/>
              <a:t>New Website</a:t>
            </a:r>
          </a:p>
          <a:p>
            <a:pPr lvl="1"/>
            <a:r>
              <a:rPr lang="en-US" dirty="0"/>
              <a:t>Beta-testing</a:t>
            </a:r>
          </a:p>
          <a:p>
            <a:r>
              <a:rPr lang="en-US" dirty="0" err="1"/>
              <a:t>MyPMP</a:t>
            </a:r>
            <a:endParaRPr lang="en-US" dirty="0"/>
          </a:p>
        </p:txBody>
      </p:sp>
    </p:spTree>
    <p:extLst>
      <p:ext uri="{BB962C8B-B14F-4D97-AF65-F5344CB8AC3E}">
        <p14:creationId xmlns:p14="http://schemas.microsoft.com/office/powerpoint/2010/main" val="407675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BFF508-7831-451E-AA6E-3F4CFE72E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1888"/>
            <a:ext cx="9144000" cy="5128862"/>
          </a:xfrm>
          <a:prstGeom prst="rect">
            <a:avLst/>
          </a:prstGeom>
        </p:spPr>
      </p:pic>
    </p:spTree>
    <p:extLst>
      <p:ext uri="{BB962C8B-B14F-4D97-AF65-F5344CB8AC3E}">
        <p14:creationId xmlns:p14="http://schemas.microsoft.com/office/powerpoint/2010/main" val="3255090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F2CE5B-4451-40C2-AB61-24BF86EA5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559207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315510-F8ED-4C19-92A6-810AC5D11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385269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10F97-043F-44A5-AE85-C6EF84421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60307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78F77F7-E261-4430-9929-CDD34F33B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344864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B2F921-ADD0-4884-98D3-D4DF093AA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31577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8527D1-E49A-4BDB-AB27-F696C983AA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97430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0" dirty="0">
                <a:solidFill>
                  <a:schemeClr val="tx1"/>
                </a:solidFill>
                <a:latin typeface="Times New Roman"/>
              </a:rPr>
              <a:t>AGENDA</a:t>
            </a:r>
            <a:endParaRPr lang="en-US" dirty="0">
              <a:solidFill>
                <a:schemeClr val="tx1"/>
              </a:solidFill>
            </a:endParaRPr>
          </a:p>
        </p:txBody>
      </p:sp>
      <p:sp>
        <p:nvSpPr>
          <p:cNvPr id="3" name="Subtitle 2"/>
          <p:cNvSpPr>
            <a:spLocks noGrp="1"/>
          </p:cNvSpPr>
          <p:nvPr>
            <p:ph idx="1"/>
          </p:nvPr>
        </p:nvSpPr>
        <p:spPr/>
        <p:txBody>
          <a:bodyPr>
            <a:normAutofit/>
          </a:bodyPr>
          <a:lstStyle/>
          <a:p>
            <a:pPr lvl="0" fontAlgn="base">
              <a:spcAft>
                <a:spcPct val="0"/>
              </a:spcAft>
              <a:buClr>
                <a:srgbClr val="CCCC00"/>
              </a:buClr>
              <a:buSzTx/>
            </a:pPr>
            <a:r>
              <a:rPr lang="en-US" sz="3200" kern="0" dirty="0">
                <a:solidFill>
                  <a:srgbClr val="C6E7FC">
                    <a:lumMod val="25000"/>
                  </a:srgbClr>
                </a:solidFill>
                <a:latin typeface="Times New Roman"/>
              </a:rPr>
              <a:t>Roll Call</a:t>
            </a:r>
          </a:p>
          <a:p>
            <a:pPr lvl="0" fontAlgn="base">
              <a:spcAft>
                <a:spcPct val="0"/>
              </a:spcAft>
              <a:buClr>
                <a:srgbClr val="CCCC00"/>
              </a:buClr>
              <a:buSzTx/>
            </a:pPr>
            <a:r>
              <a:rPr lang="en-US" sz="3200" dirty="0">
                <a:solidFill>
                  <a:srgbClr val="C6E7FC">
                    <a:lumMod val="25000"/>
                  </a:srgbClr>
                </a:solidFill>
                <a:latin typeface="Times New Roman"/>
              </a:rPr>
              <a:t>Meeting Minutes 12/19/18</a:t>
            </a:r>
            <a:endParaRPr lang="en-US" sz="3200" kern="0" dirty="0">
              <a:solidFill>
                <a:srgbClr val="C6E7FC">
                  <a:lumMod val="25000"/>
                </a:srgbClr>
              </a:solidFill>
              <a:latin typeface="Times New Roman"/>
            </a:endParaRPr>
          </a:p>
          <a:p>
            <a:pPr lvl="0" fontAlgn="base">
              <a:spcAft>
                <a:spcPct val="0"/>
              </a:spcAft>
              <a:buClr>
                <a:srgbClr val="CCCC00"/>
              </a:buClr>
              <a:buSzTx/>
            </a:pPr>
            <a:r>
              <a:rPr lang="en-US" sz="3200" kern="0" dirty="0">
                <a:solidFill>
                  <a:srgbClr val="C6E7FC">
                    <a:lumMod val="25000"/>
                  </a:srgbClr>
                </a:solidFill>
                <a:latin typeface="Times New Roman"/>
              </a:rPr>
              <a:t>Introduction of Members</a:t>
            </a:r>
          </a:p>
          <a:p>
            <a:pPr lvl="0" fontAlgn="base">
              <a:spcAft>
                <a:spcPct val="0"/>
              </a:spcAft>
              <a:buClr>
                <a:srgbClr val="CCCC00"/>
              </a:buClr>
              <a:buSzTx/>
            </a:pPr>
            <a:endParaRPr lang="en-US" sz="3200" kern="0" dirty="0">
              <a:solidFill>
                <a:srgbClr val="C6E7FC">
                  <a:lumMod val="25000"/>
                </a:srgbClr>
              </a:solidFill>
              <a:latin typeface="Times New Roman"/>
            </a:endParaRPr>
          </a:p>
          <a:p>
            <a:pPr lvl="0" fontAlgn="base">
              <a:spcAft>
                <a:spcPct val="0"/>
              </a:spcAft>
              <a:buClr>
                <a:srgbClr val="CCCC00"/>
              </a:buClr>
              <a:buSzTx/>
            </a:pPr>
            <a:endParaRPr lang="en-US" sz="3200" kern="0" dirty="0">
              <a:solidFill>
                <a:srgbClr val="C6E7FC">
                  <a:lumMod val="25000"/>
                </a:srgbClr>
              </a:solidFill>
              <a:latin typeface="Times New Roman"/>
            </a:endParaRPr>
          </a:p>
          <a:p>
            <a:endParaRPr lang="en-US" dirty="0"/>
          </a:p>
        </p:txBody>
      </p:sp>
    </p:spTree>
    <p:extLst>
      <p:ext uri="{BB962C8B-B14F-4D97-AF65-F5344CB8AC3E}">
        <p14:creationId xmlns:p14="http://schemas.microsoft.com/office/powerpoint/2010/main" val="73374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493704-D915-4B9C-9762-C30DD2D08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4454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F58E-BD09-4E88-8062-C1701AC524B4}"/>
              </a:ext>
            </a:extLst>
          </p:cNvPr>
          <p:cNvSpPr>
            <a:spLocks noGrp="1"/>
          </p:cNvSpPr>
          <p:nvPr>
            <p:ph type="title"/>
          </p:nvPr>
        </p:nvSpPr>
        <p:spPr/>
        <p:txBody>
          <a:bodyPr>
            <a:normAutofit/>
          </a:bodyPr>
          <a:lstStyle/>
          <a:p>
            <a:r>
              <a:rPr lang="en-US" dirty="0" err="1"/>
              <a:t>MyPMP</a:t>
            </a:r>
            <a:endParaRPr lang="en-US" dirty="0"/>
          </a:p>
        </p:txBody>
      </p:sp>
      <p:sp>
        <p:nvSpPr>
          <p:cNvPr id="3" name="Content Placeholder 2">
            <a:extLst>
              <a:ext uri="{FF2B5EF4-FFF2-40B4-BE49-F238E27FC236}">
                <a16:creationId xmlns:a16="http://schemas.microsoft.com/office/drawing/2014/main" id="{71614025-0E31-4C3A-86EA-1CEA077F9FF1}"/>
              </a:ext>
            </a:extLst>
          </p:cNvPr>
          <p:cNvSpPr>
            <a:spLocks noGrp="1"/>
          </p:cNvSpPr>
          <p:nvPr>
            <p:ph idx="1"/>
          </p:nvPr>
        </p:nvSpPr>
        <p:spPr/>
        <p:txBody>
          <a:bodyPr>
            <a:normAutofit lnSpcReduction="10000"/>
          </a:bodyPr>
          <a:lstStyle/>
          <a:p>
            <a:r>
              <a:rPr lang="en-US" dirty="0" err="1"/>
              <a:t>MyPMP</a:t>
            </a:r>
            <a:r>
              <a:rPr lang="en-US" dirty="0"/>
              <a:t> is an analytical tool which can be used to quickly identify patients receiving co-prescribed medications or meeting the indicators as set by the Centers for Disease Control. </a:t>
            </a:r>
          </a:p>
          <a:p>
            <a:r>
              <a:rPr lang="en-US" dirty="0"/>
              <a:t>*Please note: we have developed no conclusions or judgements based on this information. It is not the PMP’s intent to impede but only to aid in patient care, as we are aware that some patients require large amounts of controlled substances for medical care.</a:t>
            </a:r>
          </a:p>
          <a:p>
            <a:endParaRPr lang="en-US" dirty="0"/>
          </a:p>
        </p:txBody>
      </p:sp>
    </p:spTree>
    <p:extLst>
      <p:ext uri="{BB962C8B-B14F-4D97-AF65-F5344CB8AC3E}">
        <p14:creationId xmlns:p14="http://schemas.microsoft.com/office/powerpoint/2010/main" val="1901466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8F4B7E-D65B-45FE-9E3E-965A17A0E4C4}"/>
              </a:ext>
            </a:extLst>
          </p:cNvPr>
          <p:cNvPicPr>
            <a:picLocks noChangeAspect="1"/>
          </p:cNvPicPr>
          <p:nvPr/>
        </p:nvPicPr>
        <p:blipFill>
          <a:blip r:embed="rId2"/>
          <a:stretch>
            <a:fillRect/>
          </a:stretch>
        </p:blipFill>
        <p:spPr>
          <a:xfrm>
            <a:off x="1124413" y="1697586"/>
            <a:ext cx="6895174" cy="3462828"/>
          </a:xfrm>
          <a:prstGeom prst="rect">
            <a:avLst/>
          </a:prstGeom>
        </p:spPr>
      </p:pic>
    </p:spTree>
    <p:extLst>
      <p:ext uri="{BB962C8B-B14F-4D97-AF65-F5344CB8AC3E}">
        <p14:creationId xmlns:p14="http://schemas.microsoft.com/office/powerpoint/2010/main" val="3655996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29D414-DFD4-4FD9-9A6F-D70345BB6B8A}"/>
              </a:ext>
            </a:extLst>
          </p:cNvPr>
          <p:cNvPicPr/>
          <p:nvPr/>
        </p:nvPicPr>
        <p:blipFill rotWithShape="1">
          <a:blip r:embed="rId2"/>
          <a:srcRect l="34628" t="7120" r="42884" b="38122"/>
          <a:stretch/>
        </p:blipFill>
        <p:spPr bwMode="auto">
          <a:xfrm>
            <a:off x="1153477" y="1567815"/>
            <a:ext cx="6837045" cy="37223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5162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E66017-2745-4F46-B2A2-BEB4F666F32E}"/>
              </a:ext>
            </a:extLst>
          </p:cNvPr>
          <p:cNvPicPr>
            <a:picLocks noChangeAspect="1"/>
          </p:cNvPicPr>
          <p:nvPr/>
        </p:nvPicPr>
        <p:blipFill>
          <a:blip r:embed="rId2"/>
          <a:stretch>
            <a:fillRect/>
          </a:stretch>
        </p:blipFill>
        <p:spPr>
          <a:xfrm>
            <a:off x="1124413" y="1505545"/>
            <a:ext cx="6895174" cy="3846909"/>
          </a:xfrm>
          <a:prstGeom prst="rect">
            <a:avLst/>
          </a:prstGeom>
        </p:spPr>
      </p:pic>
    </p:spTree>
    <p:extLst>
      <p:ext uri="{BB962C8B-B14F-4D97-AF65-F5344CB8AC3E}">
        <p14:creationId xmlns:p14="http://schemas.microsoft.com/office/powerpoint/2010/main" val="2612607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2C701D-19F3-484E-864C-F428BAC971FA}"/>
              </a:ext>
            </a:extLst>
          </p:cNvPr>
          <p:cNvPicPr>
            <a:picLocks noChangeAspect="1"/>
          </p:cNvPicPr>
          <p:nvPr/>
        </p:nvPicPr>
        <p:blipFill>
          <a:blip r:embed="rId2"/>
          <a:stretch>
            <a:fillRect/>
          </a:stretch>
        </p:blipFill>
        <p:spPr>
          <a:xfrm>
            <a:off x="1139654" y="1572607"/>
            <a:ext cx="6864691" cy="3712786"/>
          </a:xfrm>
          <a:prstGeom prst="rect">
            <a:avLst/>
          </a:prstGeom>
        </p:spPr>
      </p:pic>
    </p:spTree>
    <p:extLst>
      <p:ext uri="{BB962C8B-B14F-4D97-AF65-F5344CB8AC3E}">
        <p14:creationId xmlns:p14="http://schemas.microsoft.com/office/powerpoint/2010/main" val="18780566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8244C3-2159-4FB6-A6F9-CE709C24DB4C}"/>
              </a:ext>
            </a:extLst>
          </p:cNvPr>
          <p:cNvPicPr>
            <a:picLocks noChangeAspect="1"/>
          </p:cNvPicPr>
          <p:nvPr/>
        </p:nvPicPr>
        <p:blipFill>
          <a:blip r:embed="rId2"/>
          <a:stretch>
            <a:fillRect/>
          </a:stretch>
        </p:blipFill>
        <p:spPr>
          <a:xfrm>
            <a:off x="1151847" y="1511642"/>
            <a:ext cx="6840305" cy="3834716"/>
          </a:xfrm>
          <a:prstGeom prst="rect">
            <a:avLst/>
          </a:prstGeom>
        </p:spPr>
      </p:pic>
    </p:spTree>
    <p:extLst>
      <p:ext uri="{BB962C8B-B14F-4D97-AF65-F5344CB8AC3E}">
        <p14:creationId xmlns:p14="http://schemas.microsoft.com/office/powerpoint/2010/main" val="3334291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8328B7-9812-4FC0-BDEB-E706DDC7772F}"/>
              </a:ext>
            </a:extLst>
          </p:cNvPr>
          <p:cNvPicPr>
            <a:picLocks noChangeAspect="1"/>
          </p:cNvPicPr>
          <p:nvPr/>
        </p:nvPicPr>
        <p:blipFill>
          <a:blip r:embed="rId2"/>
          <a:stretch>
            <a:fillRect/>
          </a:stretch>
        </p:blipFill>
        <p:spPr>
          <a:xfrm>
            <a:off x="1154896" y="1584800"/>
            <a:ext cx="6834208" cy="3688400"/>
          </a:xfrm>
          <a:prstGeom prst="rect">
            <a:avLst/>
          </a:prstGeom>
        </p:spPr>
      </p:pic>
    </p:spTree>
    <p:extLst>
      <p:ext uri="{BB962C8B-B14F-4D97-AF65-F5344CB8AC3E}">
        <p14:creationId xmlns:p14="http://schemas.microsoft.com/office/powerpoint/2010/main" val="2261190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8AD169-B17B-4DB3-9F79-72C460B246BE}"/>
              </a:ext>
            </a:extLst>
          </p:cNvPr>
          <p:cNvPicPr>
            <a:picLocks noChangeAspect="1"/>
          </p:cNvPicPr>
          <p:nvPr/>
        </p:nvPicPr>
        <p:blipFill>
          <a:blip r:embed="rId2"/>
          <a:stretch>
            <a:fillRect/>
          </a:stretch>
        </p:blipFill>
        <p:spPr>
          <a:xfrm>
            <a:off x="1179282" y="1615283"/>
            <a:ext cx="6785436" cy="3627434"/>
          </a:xfrm>
          <a:prstGeom prst="rect">
            <a:avLst/>
          </a:prstGeom>
        </p:spPr>
      </p:pic>
    </p:spTree>
    <p:extLst>
      <p:ext uri="{BB962C8B-B14F-4D97-AF65-F5344CB8AC3E}">
        <p14:creationId xmlns:p14="http://schemas.microsoft.com/office/powerpoint/2010/main" val="3482780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F58E-BD09-4E88-8062-C1701AC524B4}"/>
              </a:ext>
            </a:extLst>
          </p:cNvPr>
          <p:cNvSpPr>
            <a:spLocks noGrp="1"/>
          </p:cNvSpPr>
          <p:nvPr>
            <p:ph type="title"/>
          </p:nvPr>
        </p:nvSpPr>
        <p:spPr/>
        <p:txBody>
          <a:bodyPr>
            <a:normAutofit/>
          </a:bodyPr>
          <a:lstStyle/>
          <a:p>
            <a:r>
              <a:rPr lang="en-US" dirty="0"/>
              <a:t>Legislative Update</a:t>
            </a:r>
          </a:p>
        </p:txBody>
      </p:sp>
      <p:sp>
        <p:nvSpPr>
          <p:cNvPr id="3" name="Content Placeholder 2">
            <a:extLst>
              <a:ext uri="{FF2B5EF4-FFF2-40B4-BE49-F238E27FC236}">
                <a16:creationId xmlns:a16="http://schemas.microsoft.com/office/drawing/2014/main" id="{71614025-0E31-4C3A-86EA-1CEA077F9FF1}"/>
              </a:ext>
            </a:extLst>
          </p:cNvPr>
          <p:cNvSpPr>
            <a:spLocks noGrp="1"/>
          </p:cNvSpPr>
          <p:nvPr>
            <p:ph idx="1"/>
          </p:nvPr>
        </p:nvSpPr>
        <p:spPr/>
        <p:txBody>
          <a:bodyPr/>
          <a:lstStyle/>
          <a:p>
            <a:pPr lvl="1"/>
            <a:r>
              <a:rPr lang="en-US" sz="3200" dirty="0"/>
              <a:t>HB163</a:t>
            </a:r>
          </a:p>
          <a:p>
            <a:pPr lvl="1"/>
            <a:r>
              <a:rPr lang="en-US" sz="3200" dirty="0"/>
              <a:t>SB0411</a:t>
            </a:r>
          </a:p>
          <a:p>
            <a:pPr lvl="1"/>
            <a:r>
              <a:rPr lang="en-US" sz="3200" dirty="0"/>
              <a:t>SB1665</a:t>
            </a:r>
          </a:p>
          <a:p>
            <a:endParaRPr lang="en-US" dirty="0"/>
          </a:p>
        </p:txBody>
      </p:sp>
    </p:spTree>
    <p:extLst>
      <p:ext uri="{BB962C8B-B14F-4D97-AF65-F5344CB8AC3E}">
        <p14:creationId xmlns:p14="http://schemas.microsoft.com/office/powerpoint/2010/main" val="2487297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7EFC57-8F68-44C1-B52F-978DC79EAEB6}"/>
              </a:ext>
            </a:extLst>
          </p:cNvPr>
          <p:cNvSpPr>
            <a:spLocks noGrp="1"/>
          </p:cNvSpPr>
          <p:nvPr>
            <p:ph type="title"/>
          </p:nvPr>
        </p:nvSpPr>
        <p:spPr>
          <a:xfrm>
            <a:off x="505677" y="914400"/>
            <a:ext cx="2466123" cy="2887579"/>
          </a:xfrm>
        </p:spPr>
        <p:txBody>
          <a:bodyPr vert="horz" lIns="91440" tIns="45720" rIns="91440" bIns="45720" rtlCol="0" anchor="b">
            <a:normAutofit/>
          </a:bodyPr>
          <a:lstStyle/>
          <a:p>
            <a:pPr>
              <a:lnSpc>
                <a:spcPct val="90000"/>
              </a:lnSpc>
            </a:pPr>
            <a:r>
              <a:rPr lang="en-US" sz="4200" kern="1200" dirty="0">
                <a:solidFill>
                  <a:schemeClr val="tx2"/>
                </a:solidFill>
                <a:latin typeface="+mj-lt"/>
                <a:ea typeface="+mj-ea"/>
                <a:cs typeface="+mj-cs"/>
              </a:rPr>
              <a:t>PMPAC Members</a:t>
            </a:r>
          </a:p>
        </p:txBody>
      </p:sp>
      <p:pic>
        <p:nvPicPr>
          <p:cNvPr id="14" name="Content Placeholder 13">
            <a:extLst>
              <a:ext uri="{FF2B5EF4-FFF2-40B4-BE49-F238E27FC236}">
                <a16:creationId xmlns:a16="http://schemas.microsoft.com/office/drawing/2014/main" id="{81B24C5D-E5D2-4CC8-A0BF-A0524BAFAF41}"/>
              </a:ext>
            </a:extLst>
          </p:cNvPr>
          <p:cNvPicPr>
            <a:picLocks noGrp="1" noChangeAspect="1"/>
          </p:cNvPicPr>
          <p:nvPr>
            <p:ph idx="1"/>
          </p:nvPr>
        </p:nvPicPr>
        <p:blipFill>
          <a:blip r:embed="rId2"/>
          <a:stretch>
            <a:fillRect/>
          </a:stretch>
        </p:blipFill>
        <p:spPr>
          <a:xfrm>
            <a:off x="2743200" y="1143000"/>
            <a:ext cx="6071390" cy="4572000"/>
          </a:xfrm>
          <a:prstGeom prst="rect">
            <a:avLst/>
          </a:prstGeom>
        </p:spPr>
      </p:pic>
      <p:sp>
        <p:nvSpPr>
          <p:cNvPr id="4" name="Slide Number Placeholder 3">
            <a:extLst>
              <a:ext uri="{FF2B5EF4-FFF2-40B4-BE49-F238E27FC236}">
                <a16:creationId xmlns:a16="http://schemas.microsoft.com/office/drawing/2014/main" id="{5E2A60DE-6A71-4AD1-8380-87B2E811452C}"/>
              </a:ext>
            </a:extLst>
          </p:cNvPr>
          <p:cNvSpPr>
            <a:spLocks noGrp="1"/>
          </p:cNvSpPr>
          <p:nvPr>
            <p:ph type="sldNum" sz="quarter" idx="12"/>
          </p:nvPr>
        </p:nvSpPr>
        <p:spPr>
          <a:xfrm>
            <a:off x="7493266" y="6356350"/>
            <a:ext cx="1022083" cy="365125"/>
          </a:xfrm>
        </p:spPr>
        <p:txBody>
          <a:bodyPr vert="horz" lIns="91440" tIns="45720" rIns="91440" bIns="45720" rtlCol="0" anchor="ctr">
            <a:normAutofit/>
          </a:bodyPr>
          <a:lstStyle/>
          <a:p>
            <a:pPr eaLnBrk="1" hangingPunct="1">
              <a:spcAft>
                <a:spcPts val="600"/>
              </a:spcAft>
            </a:pPr>
            <a:fld id="{D5BC9CDB-CF96-4BE3-A705-A1FEF5278E5E}" type="slidenum">
              <a:rPr lang="en-US" sz="1200">
                <a:solidFill>
                  <a:srgbClr val="595959"/>
                </a:solidFill>
              </a:rPr>
              <a:pPr eaLnBrk="1" hangingPunct="1">
                <a:spcAft>
                  <a:spcPts val="600"/>
                </a:spcAft>
              </a:pPr>
              <a:t>4</a:t>
            </a:fld>
            <a:endParaRPr lang="en-US" sz="1200">
              <a:solidFill>
                <a:srgbClr val="595959"/>
              </a:solidFill>
            </a:endParaRPr>
          </a:p>
        </p:txBody>
      </p:sp>
    </p:spTree>
    <p:extLst>
      <p:ext uri="{BB962C8B-B14F-4D97-AF65-F5344CB8AC3E}">
        <p14:creationId xmlns:p14="http://schemas.microsoft.com/office/powerpoint/2010/main" val="3563980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5881-4B69-4D7A-BCDE-A0985DCEAE08}"/>
              </a:ext>
            </a:extLst>
          </p:cNvPr>
          <p:cNvSpPr>
            <a:spLocks noGrp="1"/>
          </p:cNvSpPr>
          <p:nvPr>
            <p:ph type="title"/>
          </p:nvPr>
        </p:nvSpPr>
        <p:spPr/>
        <p:txBody>
          <a:bodyPr/>
          <a:lstStyle/>
          <a:p>
            <a:r>
              <a:rPr lang="en-US" dirty="0"/>
              <a:t>HB 163</a:t>
            </a:r>
          </a:p>
        </p:txBody>
      </p:sp>
      <p:sp>
        <p:nvSpPr>
          <p:cNvPr id="3" name="Content Placeholder 2">
            <a:extLst>
              <a:ext uri="{FF2B5EF4-FFF2-40B4-BE49-F238E27FC236}">
                <a16:creationId xmlns:a16="http://schemas.microsoft.com/office/drawing/2014/main" id="{3C224E0F-1A9D-433A-A5F4-2CA818C971FE}"/>
              </a:ext>
            </a:extLst>
          </p:cNvPr>
          <p:cNvSpPr>
            <a:spLocks noGrp="1"/>
          </p:cNvSpPr>
          <p:nvPr>
            <p:ph idx="1"/>
          </p:nvPr>
        </p:nvSpPr>
        <p:spPr>
          <a:xfrm>
            <a:off x="1176865" y="2438401"/>
            <a:ext cx="6798736" cy="3496732"/>
          </a:xfrm>
        </p:spPr>
        <p:txBody>
          <a:bodyPr>
            <a:normAutofit lnSpcReduction="10000"/>
          </a:bodyPr>
          <a:lstStyle/>
          <a:p>
            <a:r>
              <a:rPr lang="en-US" dirty="0"/>
              <a:t>Amends the Illinois Controlled Substances Act. Provides that the information required to be transmitted under the prescription monitoring program must be transmitted not later than the end of the business day on which a controlled substance is dispensed, or at such other time as may be required by the Department of Human Services by administrative rule (rather than, at the end of the next business day on which the controlled substance is dispensed). </a:t>
            </a:r>
          </a:p>
          <a:p>
            <a:endParaRPr lang="en-US" dirty="0"/>
          </a:p>
        </p:txBody>
      </p:sp>
    </p:spTree>
    <p:extLst>
      <p:ext uri="{BB962C8B-B14F-4D97-AF65-F5344CB8AC3E}">
        <p14:creationId xmlns:p14="http://schemas.microsoft.com/office/powerpoint/2010/main" val="2170705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2CE6-DAA2-4A64-B5E0-64B4533DD5DF}"/>
              </a:ext>
            </a:extLst>
          </p:cNvPr>
          <p:cNvSpPr>
            <a:spLocks noGrp="1"/>
          </p:cNvSpPr>
          <p:nvPr>
            <p:ph type="title"/>
          </p:nvPr>
        </p:nvSpPr>
        <p:spPr/>
        <p:txBody>
          <a:bodyPr/>
          <a:lstStyle/>
          <a:p>
            <a:r>
              <a:rPr lang="en-US" dirty="0"/>
              <a:t>HB 0411</a:t>
            </a:r>
          </a:p>
        </p:txBody>
      </p:sp>
      <p:sp>
        <p:nvSpPr>
          <p:cNvPr id="3" name="Content Placeholder 2">
            <a:extLst>
              <a:ext uri="{FF2B5EF4-FFF2-40B4-BE49-F238E27FC236}">
                <a16:creationId xmlns:a16="http://schemas.microsoft.com/office/drawing/2014/main" id="{154CD6F5-3D36-4D24-9DEC-3F42B81C85ED}"/>
              </a:ext>
            </a:extLst>
          </p:cNvPr>
          <p:cNvSpPr>
            <a:spLocks noGrp="1"/>
          </p:cNvSpPr>
          <p:nvPr>
            <p:ph idx="1"/>
          </p:nvPr>
        </p:nvSpPr>
        <p:spPr/>
        <p:txBody>
          <a:bodyPr>
            <a:normAutofit fontScale="92500" lnSpcReduction="10000"/>
          </a:bodyPr>
          <a:lstStyle/>
          <a:p>
            <a:r>
              <a:rPr lang="en-US" dirty="0"/>
              <a:t>Amends the Illinois Controlled Substances Act. Requires prescribers to document the attempt to access the PMP prior to not only initial but also refill prescriptions for a C-II narcotics.  It requires (rather than providing an option for) the PMP to issue unsolicited reports to prescribers and dispensers to inform them of potential medications shopping.  It also changes the medication shopping threshold indicator from 3 prescribers and 3 pharmacies in a 1 month period to 2 prescribers, and 2 pharmacies in a 1 month period.  </a:t>
            </a:r>
          </a:p>
          <a:p>
            <a:endParaRPr lang="en-US" dirty="0"/>
          </a:p>
        </p:txBody>
      </p:sp>
    </p:spTree>
    <p:extLst>
      <p:ext uri="{BB962C8B-B14F-4D97-AF65-F5344CB8AC3E}">
        <p14:creationId xmlns:p14="http://schemas.microsoft.com/office/powerpoint/2010/main" val="1005474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2CE6-DAA2-4A64-B5E0-64B4533DD5DF}"/>
              </a:ext>
            </a:extLst>
          </p:cNvPr>
          <p:cNvSpPr>
            <a:spLocks noGrp="1"/>
          </p:cNvSpPr>
          <p:nvPr>
            <p:ph type="title"/>
          </p:nvPr>
        </p:nvSpPr>
        <p:spPr/>
        <p:txBody>
          <a:bodyPr/>
          <a:lstStyle/>
          <a:p>
            <a:r>
              <a:rPr lang="en-US" dirty="0"/>
              <a:t>SB 1665</a:t>
            </a:r>
          </a:p>
        </p:txBody>
      </p:sp>
      <p:sp>
        <p:nvSpPr>
          <p:cNvPr id="6" name="Content Placeholder 5">
            <a:extLst>
              <a:ext uri="{FF2B5EF4-FFF2-40B4-BE49-F238E27FC236}">
                <a16:creationId xmlns:a16="http://schemas.microsoft.com/office/drawing/2014/main" id="{16033D8E-A8B1-4930-8FC3-1F1F1D9E63CC}"/>
              </a:ext>
            </a:extLst>
          </p:cNvPr>
          <p:cNvSpPr>
            <a:spLocks noGrp="1"/>
          </p:cNvSpPr>
          <p:nvPr>
            <p:ph idx="1"/>
          </p:nvPr>
        </p:nvSpPr>
        <p:spPr/>
        <p:txBody>
          <a:bodyPr/>
          <a:lstStyle/>
          <a:p>
            <a:r>
              <a:rPr lang="en-US" dirty="0"/>
              <a:t> Excludes licensed veterinarians from the reporting and utilization requirements of the Prescription Monitoring Program. </a:t>
            </a:r>
          </a:p>
        </p:txBody>
      </p:sp>
    </p:spTree>
    <p:extLst>
      <p:ext uri="{BB962C8B-B14F-4D97-AF65-F5344CB8AC3E}">
        <p14:creationId xmlns:p14="http://schemas.microsoft.com/office/powerpoint/2010/main" val="434994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438400"/>
            <a:ext cx="5715000" cy="9848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1" kern="0" cap="small" dirty="0">
                <a:solidFill>
                  <a:srgbClr val="003300"/>
                </a:solidFill>
                <a:latin typeface="Calibri"/>
                <a:ea typeface="+mj-ea"/>
                <a:cs typeface="+mj-cs"/>
              </a:rPr>
              <a:t>Open Discussion</a:t>
            </a:r>
            <a:br>
              <a:rPr kumimoji="0" lang="en-US" sz="4000" b="1" i="0" u="none" strike="noStrike" kern="0" cap="small" spc="0" normalizeH="0" baseline="0" noProof="0" dirty="0">
                <a:ln>
                  <a:noFill/>
                </a:ln>
                <a:solidFill>
                  <a:srgbClr val="003300"/>
                </a:solidFill>
                <a:effectLst/>
                <a:uLnTx/>
                <a:uFillTx/>
                <a:latin typeface="Calibri"/>
                <a:ea typeface="+mj-ea"/>
                <a:cs typeface="+mj-cs"/>
              </a:rPr>
            </a:b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60880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2438400"/>
            <a:ext cx="5715000" cy="98488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small" spc="0" normalizeH="0" baseline="0" noProof="0" dirty="0">
                <a:ln>
                  <a:noFill/>
                </a:ln>
                <a:solidFill>
                  <a:srgbClr val="003300"/>
                </a:solidFill>
                <a:effectLst/>
                <a:uLnTx/>
                <a:uFillTx/>
                <a:latin typeface="Calibri"/>
                <a:ea typeface="+mj-ea"/>
                <a:cs typeface="+mj-cs"/>
              </a:rPr>
              <a:t>Adjourn</a:t>
            </a:r>
            <a:br>
              <a:rPr kumimoji="0" lang="en-US" sz="4000" b="1" i="0" u="none" strike="noStrike" kern="0" cap="small" spc="0" normalizeH="0" baseline="0" noProof="0" dirty="0">
                <a:ln>
                  <a:noFill/>
                </a:ln>
                <a:solidFill>
                  <a:srgbClr val="003300"/>
                </a:solidFill>
                <a:effectLst/>
                <a:uLnTx/>
                <a:uFillTx/>
                <a:latin typeface="Calibri"/>
                <a:ea typeface="+mj-ea"/>
                <a:cs typeface="+mj-cs"/>
              </a:rPr>
            </a:b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4723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2590800"/>
            <a:ext cx="6742113" cy="3178175"/>
          </a:xfrm>
        </p:spPr>
        <p:txBody>
          <a:bodyPr/>
          <a:lstStyle/>
          <a:p>
            <a:r>
              <a:rPr lang="en-US" dirty="0"/>
              <a:t>David Liebovitz, MD </a:t>
            </a:r>
            <a:br>
              <a:rPr lang="en-US" dirty="0"/>
            </a:br>
            <a:r>
              <a:rPr lang="en-US" sz="2000" b="0" u="sng" dirty="0">
                <a:solidFill>
                  <a:srgbClr val="002060"/>
                </a:solidFill>
                <a:hlinkClick r:id="rId3">
                  <a:extLst>
                    <a:ext uri="{A12FA001-AC4F-418D-AE19-62706E023703}">
                      <ahyp:hlinkClr xmlns:ahyp="http://schemas.microsoft.com/office/drawing/2018/hyperlinkcolor" val="tx"/>
                    </a:ext>
                  </a:extLst>
                </a:hlinkClick>
              </a:rPr>
              <a:t>Dliebovitz1@medicine.bsd.uchicago.edu</a:t>
            </a:r>
            <a:r>
              <a:rPr lang="en-US" sz="2000" dirty="0">
                <a:solidFill>
                  <a:srgbClr val="002060"/>
                </a:solidFill>
              </a:rPr>
              <a:t> </a:t>
            </a:r>
            <a:br>
              <a:rPr lang="en-US" dirty="0"/>
            </a:br>
            <a:br>
              <a:rPr lang="en-US" dirty="0"/>
            </a:br>
            <a:endParaRPr lang="en-US" dirty="0"/>
          </a:p>
        </p:txBody>
      </p:sp>
      <p:sp>
        <p:nvSpPr>
          <p:cNvPr id="3" name="Subtitle 2"/>
          <p:cNvSpPr>
            <a:spLocks noGrp="1"/>
          </p:cNvSpPr>
          <p:nvPr>
            <p:ph type="body" idx="1"/>
          </p:nvPr>
        </p:nvSpPr>
        <p:spPr>
          <a:xfrm>
            <a:off x="722313" y="1371601"/>
            <a:ext cx="7772400" cy="1362075"/>
          </a:xfrm>
        </p:spPr>
        <p:txBody>
          <a:bodyPr/>
          <a:lstStyle/>
          <a:p>
            <a:r>
              <a:rPr lang="en-US" sz="4000" dirty="0"/>
              <a:t>PMP Advisory Committee Chair</a:t>
            </a:r>
          </a:p>
          <a:p>
            <a:endParaRPr lang="en-US" dirty="0"/>
          </a:p>
        </p:txBody>
      </p:sp>
    </p:spTree>
    <p:extLst>
      <p:ext uri="{BB962C8B-B14F-4D97-AF65-F5344CB8AC3E}">
        <p14:creationId xmlns:p14="http://schemas.microsoft.com/office/powerpoint/2010/main" val="151612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6A2DCD-BAFE-4712-8F4B-220754DDA7C7}"/>
              </a:ext>
            </a:extLst>
          </p:cNvPr>
          <p:cNvSpPr>
            <a:spLocks noGrp="1"/>
          </p:cNvSpPr>
          <p:nvPr>
            <p:ph type="title"/>
          </p:nvPr>
        </p:nvSpPr>
        <p:spPr/>
        <p:txBody>
          <a:bodyPr/>
          <a:lstStyle/>
          <a:p>
            <a:r>
              <a:rPr lang="en-US" dirty="0"/>
              <a:t>DHS required Annual Training</a:t>
            </a:r>
          </a:p>
        </p:txBody>
      </p:sp>
      <p:sp>
        <p:nvSpPr>
          <p:cNvPr id="2" name="Content Placeholder 1">
            <a:extLst>
              <a:ext uri="{FF2B5EF4-FFF2-40B4-BE49-F238E27FC236}">
                <a16:creationId xmlns:a16="http://schemas.microsoft.com/office/drawing/2014/main" id="{9E6BC9E4-5308-4278-8152-8C1863C5F072}"/>
              </a:ext>
            </a:extLst>
          </p:cNvPr>
          <p:cNvSpPr>
            <a:spLocks noGrp="1"/>
          </p:cNvSpPr>
          <p:nvPr>
            <p:ph idx="1"/>
          </p:nvPr>
        </p:nvSpPr>
        <p:spPr/>
        <p:txBody>
          <a:bodyPr/>
          <a:lstStyle/>
          <a:p>
            <a:pPr marL="0" indent="0">
              <a:buNone/>
            </a:pPr>
            <a:r>
              <a:rPr lang="en-US" dirty="0"/>
              <a:t>One Time Training</a:t>
            </a:r>
          </a:p>
          <a:p>
            <a:pPr marL="0" indent="0">
              <a:buNone/>
            </a:pPr>
            <a:r>
              <a:rPr lang="en-US" dirty="0"/>
              <a:t>	Open Meetings Act</a:t>
            </a:r>
          </a:p>
          <a:p>
            <a:pPr marL="0" indent="0">
              <a:buNone/>
            </a:pPr>
            <a:r>
              <a:rPr lang="en-US" dirty="0"/>
              <a:t>Annually Trainings 2019 </a:t>
            </a:r>
          </a:p>
          <a:p>
            <a:pPr marL="0" indent="0">
              <a:buNone/>
            </a:pPr>
            <a:r>
              <a:rPr lang="en-US" dirty="0"/>
              <a:t>	DHS Ethics </a:t>
            </a:r>
          </a:p>
          <a:p>
            <a:pPr marL="0" indent="0">
              <a:buNone/>
            </a:pPr>
            <a:r>
              <a:rPr lang="en-US" dirty="0"/>
              <a:t>	Sexual Harassment Prevention </a:t>
            </a:r>
          </a:p>
          <a:p>
            <a:pPr marL="0" indent="0">
              <a:buNone/>
            </a:pPr>
            <a:endParaRPr lang="en-US" dirty="0"/>
          </a:p>
        </p:txBody>
      </p:sp>
      <p:sp>
        <p:nvSpPr>
          <p:cNvPr id="3" name="Slide Number Placeholder 2">
            <a:extLst>
              <a:ext uri="{FF2B5EF4-FFF2-40B4-BE49-F238E27FC236}">
                <a16:creationId xmlns:a16="http://schemas.microsoft.com/office/drawing/2014/main" id="{7CBBEB8E-0A70-460E-9140-A969A4276371}"/>
              </a:ext>
            </a:extLst>
          </p:cNvPr>
          <p:cNvSpPr>
            <a:spLocks noGrp="1"/>
          </p:cNvSpPr>
          <p:nvPr>
            <p:ph type="sldNum" sz="quarter" idx="12"/>
          </p:nvPr>
        </p:nvSpPr>
        <p:spPr/>
        <p:txBody>
          <a:bodyPr/>
          <a:lstStyle/>
          <a:p>
            <a:fld id="{D5BC9CDB-CF96-4BE3-A705-A1FEF5278E5E}" type="slidenum">
              <a:rPr lang="en-US" smtClean="0">
                <a:solidFill>
                  <a:srgbClr val="073E87"/>
                </a:solidFill>
              </a:rPr>
              <a:pPr/>
              <a:t>6</a:t>
            </a:fld>
            <a:endParaRPr lang="en-US" dirty="0">
              <a:solidFill>
                <a:srgbClr val="073E87"/>
              </a:solidFill>
            </a:endParaRPr>
          </a:p>
        </p:txBody>
      </p:sp>
    </p:spTree>
    <p:extLst>
      <p:ext uri="{BB962C8B-B14F-4D97-AF65-F5344CB8AC3E}">
        <p14:creationId xmlns:p14="http://schemas.microsoft.com/office/powerpoint/2010/main" val="3560395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7EFC57-8F68-44C1-B52F-978DC79EAEB6}"/>
              </a:ext>
            </a:extLst>
          </p:cNvPr>
          <p:cNvSpPr>
            <a:spLocks noGrp="1"/>
          </p:cNvSpPr>
          <p:nvPr>
            <p:ph type="title"/>
          </p:nvPr>
        </p:nvSpPr>
        <p:spPr>
          <a:xfrm>
            <a:off x="609600" y="838200"/>
            <a:ext cx="2639277" cy="4495800"/>
          </a:xfrm>
        </p:spPr>
        <p:txBody>
          <a:bodyPr vert="horz" lIns="91440" tIns="45720" rIns="91440" bIns="45720" rtlCol="0" anchor="b">
            <a:normAutofit/>
          </a:bodyPr>
          <a:lstStyle/>
          <a:p>
            <a:pPr>
              <a:lnSpc>
                <a:spcPct val="90000"/>
              </a:lnSpc>
            </a:pPr>
            <a:r>
              <a:rPr lang="en-US" sz="4200" kern="1200" dirty="0">
                <a:solidFill>
                  <a:schemeClr val="tx1"/>
                </a:solidFill>
                <a:latin typeface="+mj-lt"/>
                <a:ea typeface="+mj-ea"/>
                <a:cs typeface="+mj-cs"/>
              </a:rPr>
              <a:t>PMPAC</a:t>
            </a:r>
            <a:br>
              <a:rPr lang="en-US" sz="4200" kern="1200" dirty="0">
                <a:solidFill>
                  <a:schemeClr val="tx1"/>
                </a:solidFill>
                <a:latin typeface="+mj-lt"/>
                <a:ea typeface="+mj-ea"/>
                <a:cs typeface="+mj-cs"/>
              </a:rPr>
            </a:b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 Member</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Terms</a:t>
            </a:r>
            <a:br>
              <a:rPr lang="en-US" sz="4200" kern="1200" dirty="0">
                <a:solidFill>
                  <a:schemeClr val="tx1"/>
                </a:solidFill>
                <a:latin typeface="+mj-lt"/>
                <a:ea typeface="+mj-ea"/>
                <a:cs typeface="+mj-cs"/>
              </a:rPr>
            </a:br>
            <a:br>
              <a:rPr lang="en-US" sz="4200" kern="1200" dirty="0">
                <a:solidFill>
                  <a:schemeClr val="tx1"/>
                </a:solidFill>
                <a:latin typeface="+mj-lt"/>
                <a:ea typeface="+mj-ea"/>
                <a:cs typeface="+mj-cs"/>
              </a:rPr>
            </a:br>
            <a:r>
              <a:rPr lang="en-US" sz="1600" u="sng" dirty="0">
                <a:solidFill>
                  <a:schemeClr val="accent1">
                    <a:lumMod val="5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https://stattrek.com/statistics/random-number-generator.aspx</a:t>
            </a:r>
            <a:br>
              <a:rPr lang="en-US" sz="1600" dirty="0"/>
            </a:br>
            <a:endParaRPr lang="en-US" sz="1600" kern="1200" dirty="0">
              <a:solidFill>
                <a:schemeClr val="tx1"/>
              </a:solidFill>
              <a:latin typeface="+mj-lt"/>
              <a:ea typeface="+mj-ea"/>
              <a:cs typeface="+mj-cs"/>
            </a:endParaRPr>
          </a:p>
        </p:txBody>
      </p:sp>
      <p:pic>
        <p:nvPicPr>
          <p:cNvPr id="6" name="Content Placeholder 5">
            <a:extLst>
              <a:ext uri="{FF2B5EF4-FFF2-40B4-BE49-F238E27FC236}">
                <a16:creationId xmlns:a16="http://schemas.microsoft.com/office/drawing/2014/main" id="{A0D17740-B59D-4081-A884-F66D7EFB05BD}"/>
              </a:ext>
            </a:extLst>
          </p:cNvPr>
          <p:cNvPicPr>
            <a:picLocks noGrp="1" noChangeAspect="1"/>
          </p:cNvPicPr>
          <p:nvPr>
            <p:ph idx="1"/>
          </p:nvPr>
        </p:nvPicPr>
        <p:blipFill>
          <a:blip r:embed="rId3"/>
          <a:stretch>
            <a:fillRect/>
          </a:stretch>
        </p:blipFill>
        <p:spPr>
          <a:xfrm>
            <a:off x="3248877" y="559761"/>
            <a:ext cx="4447323" cy="5738478"/>
          </a:xfrm>
          <a:prstGeom prst="rect">
            <a:avLst/>
          </a:prstGeom>
        </p:spPr>
      </p:pic>
      <p:sp>
        <p:nvSpPr>
          <p:cNvPr id="4" name="Slide Number Placeholder 3">
            <a:extLst>
              <a:ext uri="{FF2B5EF4-FFF2-40B4-BE49-F238E27FC236}">
                <a16:creationId xmlns:a16="http://schemas.microsoft.com/office/drawing/2014/main" id="{5E2A60DE-6A71-4AD1-8380-87B2E811452C}"/>
              </a:ext>
            </a:extLst>
          </p:cNvPr>
          <p:cNvSpPr>
            <a:spLocks noGrp="1"/>
          </p:cNvSpPr>
          <p:nvPr>
            <p:ph type="sldNum" sz="quarter" idx="12"/>
          </p:nvPr>
        </p:nvSpPr>
        <p:spPr>
          <a:xfrm>
            <a:off x="7493266" y="6356350"/>
            <a:ext cx="1022083" cy="365125"/>
          </a:xfrm>
        </p:spPr>
        <p:txBody>
          <a:bodyPr vert="horz" lIns="91440" tIns="45720" rIns="91440" bIns="45720" rtlCol="0" anchor="ctr">
            <a:normAutofit/>
          </a:bodyPr>
          <a:lstStyle/>
          <a:p>
            <a:pPr eaLnBrk="1" hangingPunct="1">
              <a:spcAft>
                <a:spcPts val="600"/>
              </a:spcAft>
            </a:pPr>
            <a:fld id="{D5BC9CDB-CF96-4BE3-A705-A1FEF5278E5E}" type="slidenum">
              <a:rPr lang="en-US" sz="1200">
                <a:solidFill>
                  <a:srgbClr val="595959"/>
                </a:solidFill>
              </a:rPr>
              <a:pPr eaLnBrk="1" hangingPunct="1">
                <a:spcAft>
                  <a:spcPts val="600"/>
                </a:spcAft>
              </a:pPr>
              <a:t>7</a:t>
            </a:fld>
            <a:endParaRPr lang="en-US" sz="1200">
              <a:solidFill>
                <a:srgbClr val="595959"/>
              </a:solidFill>
            </a:endParaRPr>
          </a:p>
        </p:txBody>
      </p:sp>
    </p:spTree>
    <p:extLst>
      <p:ext uri="{BB962C8B-B14F-4D97-AF65-F5344CB8AC3E}">
        <p14:creationId xmlns:p14="http://schemas.microsoft.com/office/powerpoint/2010/main" val="282153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E839-E468-434A-993D-8CDE1756224F}"/>
              </a:ext>
            </a:extLst>
          </p:cNvPr>
          <p:cNvSpPr>
            <a:spLocks noGrp="1"/>
          </p:cNvSpPr>
          <p:nvPr>
            <p:ph type="title"/>
          </p:nvPr>
        </p:nvSpPr>
        <p:spPr/>
        <p:txBody>
          <a:bodyPr/>
          <a:lstStyle/>
          <a:p>
            <a:r>
              <a:rPr lang="en-US" dirty="0"/>
              <a:t>PMP overview</a:t>
            </a:r>
          </a:p>
        </p:txBody>
      </p:sp>
      <p:sp>
        <p:nvSpPr>
          <p:cNvPr id="3" name="Content Placeholder 2">
            <a:extLst>
              <a:ext uri="{FF2B5EF4-FFF2-40B4-BE49-F238E27FC236}">
                <a16:creationId xmlns:a16="http://schemas.microsoft.com/office/drawing/2014/main" id="{277A2DC0-4197-445C-808A-8F79A88AC7F4}"/>
              </a:ext>
            </a:extLst>
          </p:cNvPr>
          <p:cNvSpPr>
            <a:spLocks noGrp="1"/>
          </p:cNvSpPr>
          <p:nvPr>
            <p:ph idx="1"/>
          </p:nvPr>
        </p:nvSpPr>
        <p:spPr/>
        <p:txBody>
          <a:bodyPr/>
          <a:lstStyle/>
          <a:p>
            <a:r>
              <a:rPr lang="en-US" sz="2000" dirty="0">
                <a:solidFill>
                  <a:schemeClr val="bg1">
                    <a:lumMod val="50000"/>
                  </a:schemeClr>
                </a:solidFill>
              </a:rPr>
              <a:t>Began in 1986, tracking Schedule II prescription drugs</a:t>
            </a:r>
          </a:p>
          <a:p>
            <a:r>
              <a:rPr lang="en-US" sz="2000" dirty="0">
                <a:solidFill>
                  <a:schemeClr val="bg1">
                    <a:lumMod val="50000"/>
                  </a:schemeClr>
                </a:solidFill>
              </a:rPr>
              <a:t>2007 - addition of Schedule III – V</a:t>
            </a:r>
          </a:p>
          <a:p>
            <a:r>
              <a:rPr lang="en-US" sz="2000" dirty="0">
                <a:solidFill>
                  <a:schemeClr val="bg1">
                    <a:lumMod val="50000"/>
                  </a:schemeClr>
                </a:solidFill>
              </a:rPr>
              <a:t>2008 - Website ILPMP.org live</a:t>
            </a:r>
          </a:p>
          <a:p>
            <a:r>
              <a:rPr lang="en-US" sz="2000" dirty="0">
                <a:solidFill>
                  <a:schemeClr val="bg1">
                    <a:lumMod val="50000"/>
                  </a:schemeClr>
                </a:solidFill>
              </a:rPr>
              <a:t>2015 - Several Controlled Substance Act Changes </a:t>
            </a:r>
          </a:p>
          <a:p>
            <a:endParaRPr lang="en-US" sz="2000" dirty="0">
              <a:solidFill>
                <a:schemeClr val="bg1">
                  <a:lumMod val="50000"/>
                </a:schemeClr>
              </a:solidFill>
            </a:endParaRPr>
          </a:p>
          <a:p>
            <a:endParaRPr lang="en-US" dirty="0"/>
          </a:p>
        </p:txBody>
      </p:sp>
    </p:spTree>
    <p:extLst>
      <p:ext uri="{BB962C8B-B14F-4D97-AF65-F5344CB8AC3E}">
        <p14:creationId xmlns:p14="http://schemas.microsoft.com/office/powerpoint/2010/main" val="160160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DE839-E468-434A-993D-8CDE1756224F}"/>
              </a:ext>
            </a:extLst>
          </p:cNvPr>
          <p:cNvSpPr>
            <a:spLocks noGrp="1"/>
          </p:cNvSpPr>
          <p:nvPr>
            <p:ph type="title"/>
          </p:nvPr>
        </p:nvSpPr>
        <p:spPr/>
        <p:txBody>
          <a:bodyPr/>
          <a:lstStyle/>
          <a:p>
            <a:r>
              <a:rPr lang="en-US" dirty="0"/>
              <a:t>PMP overview</a:t>
            </a:r>
          </a:p>
        </p:txBody>
      </p:sp>
      <p:sp>
        <p:nvSpPr>
          <p:cNvPr id="3" name="Content Placeholder 2">
            <a:extLst>
              <a:ext uri="{FF2B5EF4-FFF2-40B4-BE49-F238E27FC236}">
                <a16:creationId xmlns:a16="http://schemas.microsoft.com/office/drawing/2014/main" id="{277A2DC0-4197-445C-808A-8F79A88AC7F4}"/>
              </a:ext>
            </a:extLst>
          </p:cNvPr>
          <p:cNvSpPr>
            <a:spLocks noGrp="1"/>
          </p:cNvSpPr>
          <p:nvPr>
            <p:ph idx="1"/>
          </p:nvPr>
        </p:nvSpPr>
        <p:spPr/>
        <p:txBody>
          <a:bodyPr/>
          <a:lstStyle/>
          <a:p>
            <a:r>
              <a:rPr lang="en-US" dirty="0">
                <a:solidFill>
                  <a:schemeClr val="bg1">
                    <a:lumMod val="50000"/>
                  </a:schemeClr>
                </a:solidFill>
              </a:rPr>
              <a:t>2015 - Controlled Substance Act Changes </a:t>
            </a:r>
          </a:p>
          <a:p>
            <a:pPr lvl="1"/>
            <a:r>
              <a:rPr lang="en-US" dirty="0">
                <a:solidFill>
                  <a:schemeClr val="bg1">
                    <a:lumMod val="50000"/>
                  </a:schemeClr>
                </a:solidFill>
              </a:rPr>
              <a:t>Electronic Prescriptions for Schedule II, III, IV, and V</a:t>
            </a:r>
          </a:p>
          <a:p>
            <a:pPr lvl="1"/>
            <a:r>
              <a:rPr lang="en-US" dirty="0">
                <a:solidFill>
                  <a:schemeClr val="bg1">
                    <a:lumMod val="50000"/>
                  </a:schemeClr>
                </a:solidFill>
              </a:rPr>
              <a:t>Medication Shopping</a:t>
            </a:r>
          </a:p>
          <a:p>
            <a:pPr lvl="1"/>
            <a:r>
              <a:rPr lang="en-US" dirty="0">
                <a:solidFill>
                  <a:schemeClr val="bg1">
                    <a:lumMod val="50000"/>
                  </a:schemeClr>
                </a:solidFill>
              </a:rPr>
              <a:t>Changes to the PMP</a:t>
            </a:r>
          </a:p>
          <a:p>
            <a:pPr lvl="2"/>
            <a:r>
              <a:rPr lang="en-US" sz="2000" dirty="0">
                <a:solidFill>
                  <a:schemeClr val="bg1">
                    <a:lumMod val="50000"/>
                  </a:schemeClr>
                </a:solidFill>
              </a:rPr>
              <a:t>Data submission- end of next business day</a:t>
            </a:r>
          </a:p>
          <a:p>
            <a:pPr lvl="2"/>
            <a:r>
              <a:rPr lang="en-US" sz="2000" dirty="0">
                <a:solidFill>
                  <a:schemeClr val="bg1">
                    <a:lumMod val="50000"/>
                  </a:schemeClr>
                </a:solidFill>
              </a:rPr>
              <a:t>Designee Access</a:t>
            </a:r>
          </a:p>
          <a:p>
            <a:pPr lvl="2"/>
            <a:r>
              <a:rPr lang="en-US" sz="2000" dirty="0">
                <a:solidFill>
                  <a:schemeClr val="bg1">
                    <a:lumMod val="50000"/>
                  </a:schemeClr>
                </a:solidFill>
              </a:rPr>
              <a:t>Advisory Committee </a:t>
            </a:r>
          </a:p>
          <a:p>
            <a:endParaRPr lang="en-US" sz="2000" dirty="0">
              <a:solidFill>
                <a:schemeClr val="bg1">
                  <a:lumMod val="50000"/>
                </a:schemeClr>
              </a:solidFill>
            </a:endParaRPr>
          </a:p>
          <a:p>
            <a:endParaRPr lang="en-US" dirty="0"/>
          </a:p>
        </p:txBody>
      </p:sp>
    </p:spTree>
    <p:extLst>
      <p:ext uri="{BB962C8B-B14F-4D97-AF65-F5344CB8AC3E}">
        <p14:creationId xmlns:p14="http://schemas.microsoft.com/office/powerpoint/2010/main" val="40308633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D3D9E3C-77A4-45D6-B681-2B4E81FB6D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1699</TotalTime>
  <Words>895</Words>
  <Application>Microsoft Office PowerPoint</Application>
  <PresentationFormat>On-screen Show (4:3)</PresentationFormat>
  <Paragraphs>123</Paragraphs>
  <Slides>44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Garamond</vt:lpstr>
      <vt:lpstr>Times New Roman</vt:lpstr>
      <vt:lpstr>Organic</vt:lpstr>
      <vt:lpstr>   PMP Advisory Committee</vt:lpstr>
      <vt:lpstr>Housekeeping  </vt:lpstr>
      <vt:lpstr>AGENDA</vt:lpstr>
      <vt:lpstr>PMPAC Members</vt:lpstr>
      <vt:lpstr>David Liebovitz, MD  Dliebovitz1@medicine.bsd.uchicago.edu   </vt:lpstr>
      <vt:lpstr>DHS required Annual Training</vt:lpstr>
      <vt:lpstr>PMPAC   Member Terms  https://stattrek.com/statistics/random-number-generator.aspx </vt:lpstr>
      <vt:lpstr>PMP overview</vt:lpstr>
      <vt:lpstr>PMP overview</vt:lpstr>
      <vt:lpstr>PMP overview</vt:lpstr>
      <vt:lpstr>PMP overview</vt:lpstr>
      <vt:lpstr>Charges of the PMPAC</vt:lpstr>
      <vt:lpstr>Charges of the PMPAC</vt:lpstr>
      <vt:lpstr>Charges of the PMPAC</vt:lpstr>
      <vt:lpstr>Charges of the PMPAC</vt:lpstr>
      <vt:lpstr>Charges of the PMPAC</vt:lpstr>
      <vt:lpstr>Charges of the PMPAC</vt:lpstr>
      <vt:lpstr>Charges of the PMPAC</vt:lpstr>
      <vt:lpstr>Advisory Committee Link </vt:lpstr>
      <vt:lpstr>Peer Review</vt:lpstr>
      <vt:lpstr>Peer Review</vt:lpstr>
      <vt:lpstr>Technical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MyPMP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Legislative Update</vt:lpstr>
      <vt:lpstr>HB 163</vt:lpstr>
      <vt:lpstr>HB 0411</vt:lpstr>
      <vt:lpstr>SB 1665</vt:lpstr>
      <vt:lpstr>PowerPoint Presentation</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PMP Advisory Committee</dc:title>
  <dc:creator>Pointer, Sarah</dc:creator>
  <cp:keywords/>
  <cp:lastModifiedBy>Pointer, Sarah</cp:lastModifiedBy>
  <cp:revision>117</cp:revision>
  <cp:lastPrinted>2018-09-19T16:00:55Z</cp:lastPrinted>
  <dcterms:created xsi:type="dcterms:W3CDTF">2018-03-19T21:15:04Z</dcterms:created>
  <dcterms:modified xsi:type="dcterms:W3CDTF">2019-03-20T14:41:57Z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TC010690531033</vt:lpwstr>
  </property>
</Properties>
</file>