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3660" r:id="rId3"/>
    <p:sldMasterId id="2147483673" r:id="rId4"/>
    <p:sldMasterId id="2147483724" r:id="rId5"/>
    <p:sldMasterId id="2147483753" r:id="rId6"/>
  </p:sldMasterIdLst>
  <p:notesMasterIdLst>
    <p:notesMasterId r:id="rId35"/>
  </p:notesMasterIdLst>
  <p:sldIdLst>
    <p:sldId id="290" r:id="rId7"/>
    <p:sldId id="292" r:id="rId8"/>
    <p:sldId id="300" r:id="rId9"/>
    <p:sldId id="258" r:id="rId10"/>
    <p:sldId id="367" r:id="rId11"/>
    <p:sldId id="259" r:id="rId12"/>
    <p:sldId id="287" r:id="rId13"/>
    <p:sldId id="336" r:id="rId14"/>
    <p:sldId id="318" r:id="rId15"/>
    <p:sldId id="369" r:id="rId16"/>
    <p:sldId id="288" r:id="rId17"/>
    <p:sldId id="327" r:id="rId18"/>
    <p:sldId id="311" r:id="rId19"/>
    <p:sldId id="348" r:id="rId20"/>
    <p:sldId id="337" r:id="rId21"/>
    <p:sldId id="368" r:id="rId22"/>
    <p:sldId id="360" r:id="rId23"/>
    <p:sldId id="361" r:id="rId24"/>
    <p:sldId id="289" r:id="rId25"/>
    <p:sldId id="301" r:id="rId26"/>
    <p:sldId id="302" r:id="rId27"/>
    <p:sldId id="372" r:id="rId28"/>
    <p:sldId id="365" r:id="rId29"/>
    <p:sldId id="366" r:id="rId30"/>
    <p:sldId id="266" r:id="rId31"/>
    <p:sldId id="370" r:id="rId32"/>
    <p:sldId id="371" r:id="rId33"/>
    <p:sldId id="268" r:id="rId3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p:cViewPr varScale="1">
        <p:scale>
          <a:sx n="101" d="100"/>
          <a:sy n="101" d="100"/>
        </p:scale>
        <p:origin x="103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PMP Queries*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'[PMPnow Queries by month.xlsx]Sheet1'!$G$1</c:f>
              <c:strCache>
                <c:ptCount val="1"/>
                <c:pt idx="0">
                  <c:v>Total Number of PMPnow requests</c:v>
                </c:pt>
              </c:strCache>
            </c:strRef>
          </c:tx>
          <c:spPr>
            <a:ln w="28575" cap="rnd">
              <a:solidFill>
                <a:schemeClr val="accent1"/>
              </a:solidFill>
              <a:round/>
            </a:ln>
            <a:effectLst/>
          </c:spPr>
          <c:marker>
            <c:symbol val="none"/>
          </c:marker>
          <c:cat>
            <c:numRef>
              <c:f>'[PMPnow Queries by month.xlsx]Sheet1'!$H$2:$H$33</c:f>
              <c:numCache>
                <c:formatCode>mmm\-yy</c:formatCode>
                <c:ptCount val="3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numCache>
            </c:numRef>
          </c:cat>
          <c:val>
            <c:numRef>
              <c:f>'[PMPnow Queries by month.xlsx]Sheet1'!$G$2:$G$33</c:f>
              <c:numCache>
                <c:formatCode>#,##0</c:formatCode>
                <c:ptCount val="32"/>
                <c:pt idx="0">
                  <c:v>16225</c:v>
                </c:pt>
                <c:pt idx="1">
                  <c:v>16826</c:v>
                </c:pt>
                <c:pt idx="2">
                  <c:v>19822</c:v>
                </c:pt>
                <c:pt idx="3">
                  <c:v>19738</c:v>
                </c:pt>
                <c:pt idx="4">
                  <c:v>83785</c:v>
                </c:pt>
                <c:pt idx="5">
                  <c:v>224670</c:v>
                </c:pt>
                <c:pt idx="6">
                  <c:v>237648</c:v>
                </c:pt>
                <c:pt idx="7">
                  <c:v>280094</c:v>
                </c:pt>
                <c:pt idx="8">
                  <c:v>265793</c:v>
                </c:pt>
                <c:pt idx="9">
                  <c:v>265902</c:v>
                </c:pt>
                <c:pt idx="10">
                  <c:v>237694</c:v>
                </c:pt>
                <c:pt idx="11">
                  <c:v>199410</c:v>
                </c:pt>
                <c:pt idx="12">
                  <c:v>221288</c:v>
                </c:pt>
                <c:pt idx="13">
                  <c:v>353545</c:v>
                </c:pt>
                <c:pt idx="14">
                  <c:v>596846</c:v>
                </c:pt>
                <c:pt idx="15">
                  <c:v>544557</c:v>
                </c:pt>
                <c:pt idx="16">
                  <c:v>841245</c:v>
                </c:pt>
                <c:pt idx="17">
                  <c:v>899991</c:v>
                </c:pt>
                <c:pt idx="18">
                  <c:v>867630</c:v>
                </c:pt>
                <c:pt idx="19">
                  <c:v>991201</c:v>
                </c:pt>
                <c:pt idx="20">
                  <c:v>717479</c:v>
                </c:pt>
                <c:pt idx="21">
                  <c:v>1038869</c:v>
                </c:pt>
                <c:pt idx="22">
                  <c:v>1103635</c:v>
                </c:pt>
                <c:pt idx="23">
                  <c:v>2222739</c:v>
                </c:pt>
                <c:pt idx="24">
                  <c:v>3621173</c:v>
                </c:pt>
                <c:pt idx="25">
                  <c:v>3477917</c:v>
                </c:pt>
                <c:pt idx="26">
                  <c:v>3163399</c:v>
                </c:pt>
                <c:pt idx="27">
                  <c:v>3877812</c:v>
                </c:pt>
                <c:pt idx="28">
                  <c:v>4349166</c:v>
                </c:pt>
                <c:pt idx="29">
                  <c:v>4371775</c:v>
                </c:pt>
                <c:pt idx="30">
                  <c:v>4275825</c:v>
                </c:pt>
                <c:pt idx="31">
                  <c:v>4995576</c:v>
                </c:pt>
              </c:numCache>
            </c:numRef>
          </c:val>
          <c:smooth val="0"/>
          <c:extLst>
            <c:ext xmlns:c16="http://schemas.microsoft.com/office/drawing/2014/chart" uri="{C3380CC4-5D6E-409C-BE32-E72D297353CC}">
              <c16:uniqueId val="{00000000-12D5-4D8C-976E-59338A294562}"/>
            </c:ext>
          </c:extLst>
        </c:ser>
        <c:dLbls>
          <c:showLegendKey val="0"/>
          <c:showVal val="0"/>
          <c:showCatName val="0"/>
          <c:showSerName val="0"/>
          <c:showPercent val="0"/>
          <c:showBubbleSize val="0"/>
        </c:dLbls>
        <c:smooth val="0"/>
        <c:axId val="461141888"/>
        <c:axId val="461189504"/>
      </c:lineChart>
      <c:dateAx>
        <c:axId val="4611418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189504"/>
        <c:crosses val="autoZero"/>
        <c:auto val="1"/>
        <c:lblOffset val="100"/>
        <c:baseTimeUnit val="months"/>
      </c:dateAx>
      <c:valAx>
        <c:axId val="4611895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14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Users</c:v>
                </c:pt>
              </c:strCache>
            </c:strRef>
          </c:tx>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January</c:v>
                </c:pt>
                <c:pt idx="1">
                  <c:v>February</c:v>
                </c:pt>
                <c:pt idx="2">
                  <c:v>March</c:v>
                </c:pt>
                <c:pt idx="3">
                  <c:v>April</c:v>
                </c:pt>
                <c:pt idx="4">
                  <c:v>May</c:v>
                </c:pt>
                <c:pt idx="5">
                  <c:v>June</c:v>
                </c:pt>
                <c:pt idx="6">
                  <c:v>July</c:v>
                </c:pt>
                <c:pt idx="7">
                  <c:v>August</c:v>
                </c:pt>
              </c:strCache>
            </c:strRef>
          </c:cat>
          <c:val>
            <c:numRef>
              <c:f>Sheet1!$B$2:$B$9</c:f>
              <c:numCache>
                <c:formatCode>#,##0</c:formatCode>
                <c:ptCount val="8"/>
                <c:pt idx="0">
                  <c:v>10649</c:v>
                </c:pt>
                <c:pt idx="1">
                  <c:v>2023</c:v>
                </c:pt>
                <c:pt idx="2" formatCode="General">
                  <c:v>868</c:v>
                </c:pt>
                <c:pt idx="3" formatCode="General">
                  <c:v>506</c:v>
                </c:pt>
                <c:pt idx="4" formatCode="General">
                  <c:v>390</c:v>
                </c:pt>
                <c:pt idx="5" formatCode="General">
                  <c:v>462</c:v>
                </c:pt>
                <c:pt idx="6" formatCode="General">
                  <c:v>716</c:v>
                </c:pt>
                <c:pt idx="7" formatCode="General">
                  <c:v>606</c:v>
                </c:pt>
              </c:numCache>
            </c:numRef>
          </c:val>
          <c:extLst>
            <c:ext xmlns:c16="http://schemas.microsoft.com/office/drawing/2014/chart" uri="{C3380CC4-5D6E-409C-BE32-E72D297353CC}">
              <c16:uniqueId val="{00000000-FB3C-4BEC-9D09-B835A343A3EE}"/>
            </c:ext>
          </c:extLst>
        </c:ser>
        <c:dLbls>
          <c:dLblPos val="outEnd"/>
          <c:showLegendKey val="0"/>
          <c:showVal val="1"/>
          <c:showCatName val="0"/>
          <c:showSerName val="0"/>
          <c:showPercent val="0"/>
          <c:showBubbleSize val="0"/>
        </c:dLbls>
        <c:gapWidth val="150"/>
        <c:axId val="49395584"/>
        <c:axId val="64810368"/>
      </c:barChart>
      <c:catAx>
        <c:axId val="49395584"/>
        <c:scaling>
          <c:orientation val="minMax"/>
        </c:scaling>
        <c:delete val="0"/>
        <c:axPos val="b"/>
        <c:numFmt formatCode="General" sourceLinked="0"/>
        <c:majorTickMark val="out"/>
        <c:minorTickMark val="none"/>
        <c:tickLblPos val="nextTo"/>
        <c:txPr>
          <a:bodyPr/>
          <a:lstStyle/>
          <a:p>
            <a:pPr>
              <a:defRPr sz="1000"/>
            </a:pPr>
            <a:endParaRPr lang="en-US"/>
          </a:p>
        </c:txPr>
        <c:crossAx val="64810368"/>
        <c:crosses val="autoZero"/>
        <c:auto val="1"/>
        <c:lblAlgn val="ctr"/>
        <c:lblOffset val="100"/>
        <c:noMultiLvlLbl val="0"/>
      </c:catAx>
      <c:valAx>
        <c:axId val="64810368"/>
        <c:scaling>
          <c:orientation val="minMax"/>
        </c:scaling>
        <c:delete val="0"/>
        <c:axPos val="l"/>
        <c:numFmt formatCode="#,##0" sourceLinked="1"/>
        <c:majorTickMark val="out"/>
        <c:minorTickMark val="none"/>
        <c:tickLblPos val="nextTo"/>
        <c:txPr>
          <a:bodyPr/>
          <a:lstStyle/>
          <a:p>
            <a:pPr>
              <a:defRPr sz="1000"/>
            </a:pPr>
            <a:endParaRPr lang="en-US"/>
          </a:p>
        </c:txPr>
        <c:crossAx val="49395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Users</c:v>
                </c:pt>
              </c:strCache>
            </c:strRef>
          </c:tx>
          <c:marker>
            <c:symbol val="none"/>
          </c:marker>
          <c:dLbls>
            <c:spPr>
              <a:noFill/>
              <a:ln>
                <a:noFill/>
              </a:ln>
              <a:effectLst/>
            </c:spPr>
            <c:txPr>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January</c:v>
                </c:pt>
                <c:pt idx="1">
                  <c:v>February</c:v>
                </c:pt>
                <c:pt idx="2">
                  <c:v>March</c:v>
                </c:pt>
                <c:pt idx="3">
                  <c:v>April</c:v>
                </c:pt>
                <c:pt idx="4">
                  <c:v>May</c:v>
                </c:pt>
                <c:pt idx="5">
                  <c:v>June</c:v>
                </c:pt>
                <c:pt idx="6">
                  <c:v>July</c:v>
                </c:pt>
                <c:pt idx="7">
                  <c:v>August</c:v>
                </c:pt>
              </c:strCache>
            </c:strRef>
          </c:cat>
          <c:val>
            <c:numRef>
              <c:f>Sheet1!$B$2:$B$9</c:f>
              <c:numCache>
                <c:formatCode>#,##0</c:formatCode>
                <c:ptCount val="8"/>
                <c:pt idx="0">
                  <c:v>61759</c:v>
                </c:pt>
                <c:pt idx="1">
                  <c:v>63782</c:v>
                </c:pt>
                <c:pt idx="2">
                  <c:v>64651</c:v>
                </c:pt>
                <c:pt idx="3">
                  <c:v>65181</c:v>
                </c:pt>
                <c:pt idx="4">
                  <c:v>65543</c:v>
                </c:pt>
                <c:pt idx="5">
                  <c:v>65670</c:v>
                </c:pt>
                <c:pt idx="6">
                  <c:v>66253</c:v>
                </c:pt>
                <c:pt idx="7">
                  <c:v>66720</c:v>
                </c:pt>
              </c:numCache>
            </c:numRef>
          </c:val>
          <c:smooth val="0"/>
          <c:extLst>
            <c:ext xmlns:c16="http://schemas.microsoft.com/office/drawing/2014/chart" uri="{C3380CC4-5D6E-409C-BE32-E72D297353CC}">
              <c16:uniqueId val="{00000000-A9B6-46B8-900F-9C9310E484B3}"/>
            </c:ext>
          </c:extLst>
        </c:ser>
        <c:dLbls>
          <c:showLegendKey val="0"/>
          <c:showVal val="0"/>
          <c:showCatName val="0"/>
          <c:showSerName val="0"/>
          <c:showPercent val="0"/>
          <c:showBubbleSize val="0"/>
        </c:dLbls>
        <c:smooth val="0"/>
        <c:axId val="48791552"/>
        <c:axId val="47650688"/>
      </c:lineChart>
      <c:catAx>
        <c:axId val="48791552"/>
        <c:scaling>
          <c:orientation val="minMax"/>
        </c:scaling>
        <c:delete val="0"/>
        <c:axPos val="b"/>
        <c:numFmt formatCode="General" sourceLinked="0"/>
        <c:majorTickMark val="out"/>
        <c:minorTickMark val="none"/>
        <c:tickLblPos val="nextTo"/>
        <c:txPr>
          <a:bodyPr/>
          <a:lstStyle/>
          <a:p>
            <a:pPr>
              <a:defRPr sz="1000"/>
            </a:pPr>
            <a:endParaRPr lang="en-US"/>
          </a:p>
        </c:txPr>
        <c:crossAx val="47650688"/>
        <c:crosses val="autoZero"/>
        <c:auto val="1"/>
        <c:lblAlgn val="ctr"/>
        <c:lblOffset val="100"/>
        <c:noMultiLvlLbl val="0"/>
      </c:catAx>
      <c:valAx>
        <c:axId val="47650688"/>
        <c:scaling>
          <c:orientation val="minMax"/>
          <c:min val="0"/>
        </c:scaling>
        <c:delete val="0"/>
        <c:axPos val="l"/>
        <c:numFmt formatCode="#,##0" sourceLinked="1"/>
        <c:majorTickMark val="out"/>
        <c:minorTickMark val="none"/>
        <c:tickLblPos val="nextTo"/>
        <c:txPr>
          <a:bodyPr/>
          <a:lstStyle/>
          <a:p>
            <a:pPr>
              <a:defRPr sz="1000"/>
            </a:pPr>
            <a:endParaRPr lang="en-US"/>
          </a:p>
        </c:txPr>
        <c:crossAx val="48791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PMP Website Requests</c:v>
                </c:pt>
              </c:strCache>
            </c:strRef>
          </c:tx>
          <c:marker>
            <c:symbol val="none"/>
          </c:marker>
          <c:dLbls>
            <c:spPr>
              <a:noFill/>
              <a:ln>
                <a:noFill/>
              </a:ln>
              <a:effectLst/>
            </c:spPr>
            <c:txPr>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January</c:v>
                </c:pt>
                <c:pt idx="1">
                  <c:v>February</c:v>
                </c:pt>
                <c:pt idx="2">
                  <c:v>March</c:v>
                </c:pt>
                <c:pt idx="3">
                  <c:v>April</c:v>
                </c:pt>
                <c:pt idx="4">
                  <c:v>May</c:v>
                </c:pt>
                <c:pt idx="5">
                  <c:v>June</c:v>
                </c:pt>
                <c:pt idx="6">
                  <c:v>July</c:v>
                </c:pt>
                <c:pt idx="7">
                  <c:v>August</c:v>
                </c:pt>
              </c:strCache>
            </c:strRef>
          </c:cat>
          <c:val>
            <c:numRef>
              <c:f>Sheet1!$B$2:$B$9</c:f>
              <c:numCache>
                <c:formatCode>#,##0</c:formatCode>
                <c:ptCount val="8"/>
                <c:pt idx="0">
                  <c:v>308117</c:v>
                </c:pt>
                <c:pt idx="1">
                  <c:v>299068</c:v>
                </c:pt>
                <c:pt idx="2">
                  <c:v>326590</c:v>
                </c:pt>
                <c:pt idx="3">
                  <c:v>315862</c:v>
                </c:pt>
                <c:pt idx="4">
                  <c:v>333479</c:v>
                </c:pt>
                <c:pt idx="5">
                  <c:v>329522</c:v>
                </c:pt>
                <c:pt idx="6">
                  <c:v>369939</c:v>
                </c:pt>
                <c:pt idx="7">
                  <c:v>444020</c:v>
                </c:pt>
              </c:numCache>
            </c:numRef>
          </c:val>
          <c:smooth val="0"/>
          <c:extLst>
            <c:ext xmlns:c16="http://schemas.microsoft.com/office/drawing/2014/chart" uri="{C3380CC4-5D6E-409C-BE32-E72D297353CC}">
              <c16:uniqueId val="{00000000-0C51-4454-A86C-7093CE040D7E}"/>
            </c:ext>
          </c:extLst>
        </c:ser>
        <c:ser>
          <c:idx val="1"/>
          <c:order val="1"/>
          <c:tx>
            <c:strRef>
              <c:f>Sheet1!$C$1</c:f>
              <c:strCache>
                <c:ptCount val="1"/>
                <c:pt idx="0">
                  <c:v>PMPnow Requests</c:v>
                </c:pt>
              </c:strCache>
            </c:strRef>
          </c:tx>
          <c:marker>
            <c:symbol val="none"/>
          </c:marker>
          <c:dLbls>
            <c:spPr>
              <a:noFill/>
              <a:ln>
                <a:noFill/>
              </a:ln>
              <a:effectLst/>
            </c:spPr>
            <c:txPr>
              <a:bodyPr/>
              <a:lstStyle/>
              <a:p>
                <a:pPr>
                  <a:defRPr sz="1000">
                    <a:solidFill>
                      <a:schemeClr val="accent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January</c:v>
                </c:pt>
                <c:pt idx="1">
                  <c:v>February</c:v>
                </c:pt>
                <c:pt idx="2">
                  <c:v>March</c:v>
                </c:pt>
                <c:pt idx="3">
                  <c:v>April</c:v>
                </c:pt>
                <c:pt idx="4">
                  <c:v>May</c:v>
                </c:pt>
                <c:pt idx="5">
                  <c:v>June</c:v>
                </c:pt>
                <c:pt idx="6">
                  <c:v>July</c:v>
                </c:pt>
                <c:pt idx="7">
                  <c:v>August</c:v>
                </c:pt>
              </c:strCache>
            </c:strRef>
          </c:cat>
          <c:val>
            <c:numRef>
              <c:f>Sheet1!$C$2:$C$9</c:f>
              <c:numCache>
                <c:formatCode>#,##0</c:formatCode>
                <c:ptCount val="8"/>
                <c:pt idx="0">
                  <c:v>3621173</c:v>
                </c:pt>
                <c:pt idx="1">
                  <c:v>3477917</c:v>
                </c:pt>
                <c:pt idx="2">
                  <c:v>3163399</c:v>
                </c:pt>
                <c:pt idx="3">
                  <c:v>3877812</c:v>
                </c:pt>
                <c:pt idx="4">
                  <c:v>4349166</c:v>
                </c:pt>
                <c:pt idx="5">
                  <c:v>4371775</c:v>
                </c:pt>
                <c:pt idx="6">
                  <c:v>4275825</c:v>
                </c:pt>
                <c:pt idx="7">
                  <c:v>4995576</c:v>
                </c:pt>
              </c:numCache>
            </c:numRef>
          </c:val>
          <c:smooth val="0"/>
          <c:extLst>
            <c:ext xmlns:c16="http://schemas.microsoft.com/office/drawing/2014/chart" uri="{C3380CC4-5D6E-409C-BE32-E72D297353CC}">
              <c16:uniqueId val="{00000001-0C51-4454-A86C-7093CE040D7E}"/>
            </c:ext>
          </c:extLst>
        </c:ser>
        <c:dLbls>
          <c:showLegendKey val="0"/>
          <c:showVal val="0"/>
          <c:showCatName val="0"/>
          <c:showSerName val="0"/>
          <c:showPercent val="0"/>
          <c:showBubbleSize val="0"/>
        </c:dLbls>
        <c:smooth val="0"/>
        <c:axId val="44544384"/>
        <c:axId val="44546304"/>
      </c:lineChart>
      <c:catAx>
        <c:axId val="44544384"/>
        <c:scaling>
          <c:orientation val="minMax"/>
        </c:scaling>
        <c:delete val="0"/>
        <c:axPos val="b"/>
        <c:numFmt formatCode="General" sourceLinked="0"/>
        <c:majorTickMark val="out"/>
        <c:minorTickMark val="none"/>
        <c:tickLblPos val="nextTo"/>
        <c:txPr>
          <a:bodyPr/>
          <a:lstStyle/>
          <a:p>
            <a:pPr>
              <a:defRPr sz="1000"/>
            </a:pPr>
            <a:endParaRPr lang="en-US"/>
          </a:p>
        </c:txPr>
        <c:crossAx val="44546304"/>
        <c:crosses val="autoZero"/>
        <c:auto val="1"/>
        <c:lblAlgn val="ctr"/>
        <c:lblOffset val="100"/>
        <c:noMultiLvlLbl val="0"/>
      </c:catAx>
      <c:valAx>
        <c:axId val="44546304"/>
        <c:scaling>
          <c:orientation val="minMax"/>
          <c:min val="0"/>
        </c:scaling>
        <c:delete val="0"/>
        <c:axPos val="l"/>
        <c:numFmt formatCode="#,##0" sourceLinked="1"/>
        <c:majorTickMark val="out"/>
        <c:minorTickMark val="none"/>
        <c:tickLblPos val="nextTo"/>
        <c:txPr>
          <a:bodyPr/>
          <a:lstStyle/>
          <a:p>
            <a:pPr>
              <a:defRPr sz="1000"/>
            </a:pPr>
            <a:endParaRPr lang="en-US"/>
          </a:p>
        </c:txPr>
        <c:crossAx val="44544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Monthly Dispensed MMEs (Morphine Milligram Equivalents)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multiLvlStrRef>
              <c:f>Sheet1!$A$86:$B$129</c:f>
              <c:multiLvlStrCache>
                <c:ptCount val="4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lvl>
                <c:lvl>
                  <c:pt idx="0">
                    <c:v>2015</c:v>
                  </c:pt>
                  <c:pt idx="12">
                    <c:v>2016</c:v>
                  </c:pt>
                  <c:pt idx="24">
                    <c:v>2017</c:v>
                  </c:pt>
                  <c:pt idx="36">
                    <c:v>2018</c:v>
                  </c:pt>
                </c:lvl>
              </c:multiLvlStrCache>
            </c:multiLvlStrRef>
          </c:cat>
          <c:val>
            <c:numRef>
              <c:f>Sheet1!$C$86:$C$129</c:f>
              <c:numCache>
                <c:formatCode>General</c:formatCode>
                <c:ptCount val="44"/>
                <c:pt idx="0">
                  <c:v>489905994.81400001</c:v>
                </c:pt>
                <c:pt idx="1">
                  <c:v>495955151.92799997</c:v>
                </c:pt>
                <c:pt idx="2">
                  <c:v>548921146.87</c:v>
                </c:pt>
                <c:pt idx="3">
                  <c:v>543325516.03999996</c:v>
                </c:pt>
                <c:pt idx="4">
                  <c:v>541065877.15999997</c:v>
                </c:pt>
                <c:pt idx="5">
                  <c:v>551393539.9691</c:v>
                </c:pt>
                <c:pt idx="6">
                  <c:v>559423242.74549997</c:v>
                </c:pt>
                <c:pt idx="7">
                  <c:v>541109067.57000005</c:v>
                </c:pt>
                <c:pt idx="8">
                  <c:v>542458042.20000005</c:v>
                </c:pt>
                <c:pt idx="9">
                  <c:v>553069605.79999995</c:v>
                </c:pt>
                <c:pt idx="10">
                  <c:v>514981102.75999999</c:v>
                </c:pt>
                <c:pt idx="11">
                  <c:v>529566158.80199999</c:v>
                </c:pt>
                <c:pt idx="12">
                  <c:v>514544023.98000002</c:v>
                </c:pt>
                <c:pt idx="13">
                  <c:v>446620638.04699999</c:v>
                </c:pt>
                <c:pt idx="14">
                  <c:v>454365833.81</c:v>
                </c:pt>
                <c:pt idx="15">
                  <c:v>454665004.66000003</c:v>
                </c:pt>
                <c:pt idx="16">
                  <c:v>500684602.625</c:v>
                </c:pt>
                <c:pt idx="17">
                  <c:v>468313510.43000001</c:v>
                </c:pt>
                <c:pt idx="18">
                  <c:v>320750044.389</c:v>
                </c:pt>
                <c:pt idx="19">
                  <c:v>475427766.63999999</c:v>
                </c:pt>
                <c:pt idx="20">
                  <c:v>457416511.25199997</c:v>
                </c:pt>
                <c:pt idx="21">
                  <c:v>463988589.51999998</c:v>
                </c:pt>
                <c:pt idx="22">
                  <c:v>457949160.69</c:v>
                </c:pt>
                <c:pt idx="23">
                  <c:v>439109503.13</c:v>
                </c:pt>
                <c:pt idx="24">
                  <c:v>417507415.63999999</c:v>
                </c:pt>
                <c:pt idx="25">
                  <c:v>401709612.19999999</c:v>
                </c:pt>
                <c:pt idx="26">
                  <c:v>456942108.94999999</c:v>
                </c:pt>
                <c:pt idx="27">
                  <c:v>397996489.49000001</c:v>
                </c:pt>
                <c:pt idx="28">
                  <c:v>445122577.74000001</c:v>
                </c:pt>
                <c:pt idx="29">
                  <c:v>422164671.56999999</c:v>
                </c:pt>
                <c:pt idx="30">
                  <c:v>373737337.06999999</c:v>
                </c:pt>
                <c:pt idx="31">
                  <c:v>365655121.93000001</c:v>
                </c:pt>
                <c:pt idx="32">
                  <c:v>379116601.63</c:v>
                </c:pt>
                <c:pt idx="33">
                  <c:v>412850217.76999998</c:v>
                </c:pt>
                <c:pt idx="34">
                  <c:v>397235043.72000003</c:v>
                </c:pt>
                <c:pt idx="35">
                  <c:v>380437457.542</c:v>
                </c:pt>
                <c:pt idx="36">
                  <c:v>363602489.38</c:v>
                </c:pt>
                <c:pt idx="37">
                  <c:v>320890458.26999998</c:v>
                </c:pt>
                <c:pt idx="38">
                  <c:v>361863288.088</c:v>
                </c:pt>
                <c:pt idx="39">
                  <c:v>315700235.755</c:v>
                </c:pt>
                <c:pt idx="40">
                  <c:v>352985764.63999999</c:v>
                </c:pt>
                <c:pt idx="41">
                  <c:v>334553654.23500001</c:v>
                </c:pt>
                <c:pt idx="42">
                  <c:v>336845474.51999998</c:v>
                </c:pt>
                <c:pt idx="43">
                  <c:v>353133400.56999999</c:v>
                </c:pt>
              </c:numCache>
            </c:numRef>
          </c:val>
          <c:smooth val="0"/>
          <c:extLst>
            <c:ext xmlns:c16="http://schemas.microsoft.com/office/drawing/2014/chart" uri="{C3380CC4-5D6E-409C-BE32-E72D297353CC}">
              <c16:uniqueId val="{00000000-C858-4725-8E12-D28474D7F9F1}"/>
            </c:ext>
          </c:extLst>
        </c:ser>
        <c:dLbls>
          <c:showLegendKey val="0"/>
          <c:showVal val="0"/>
          <c:showCatName val="0"/>
          <c:showSerName val="0"/>
          <c:showPercent val="0"/>
          <c:showBubbleSize val="0"/>
        </c:dLbls>
        <c:smooth val="0"/>
        <c:axId val="575140816"/>
        <c:axId val="575147704"/>
      </c:lineChart>
      <c:catAx>
        <c:axId val="57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147704"/>
        <c:crosses val="autoZero"/>
        <c:auto val="1"/>
        <c:lblAlgn val="ctr"/>
        <c:lblOffset val="100"/>
        <c:noMultiLvlLbl val="0"/>
      </c:catAx>
      <c:valAx>
        <c:axId val="575147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14081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Patients Meeting 3-3-1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multiLvlStrRef>
              <c:f>Sheet2!$B$38:$C$80</c:f>
              <c:multiLvlStrCache>
                <c:ptCount val="43"/>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lvl>
                <c:lvl>
                  <c:pt idx="0">
                    <c:v>2015</c:v>
                  </c:pt>
                  <c:pt idx="12">
                    <c:v>2016</c:v>
                  </c:pt>
                  <c:pt idx="24">
                    <c:v>2017</c:v>
                  </c:pt>
                  <c:pt idx="36">
                    <c:v>2018</c:v>
                  </c:pt>
                </c:lvl>
              </c:multiLvlStrCache>
            </c:multiLvlStrRef>
          </c:cat>
          <c:val>
            <c:numRef>
              <c:f>Sheet2!$D$38:$D$80</c:f>
              <c:numCache>
                <c:formatCode>General</c:formatCode>
                <c:ptCount val="43"/>
                <c:pt idx="0">
                  <c:v>3603</c:v>
                </c:pt>
                <c:pt idx="1">
                  <c:v>3645</c:v>
                </c:pt>
                <c:pt idx="2">
                  <c:v>4576</c:v>
                </c:pt>
                <c:pt idx="3">
                  <c:v>4411</c:v>
                </c:pt>
                <c:pt idx="4">
                  <c:v>4340</c:v>
                </c:pt>
                <c:pt idx="5">
                  <c:v>4375</c:v>
                </c:pt>
                <c:pt idx="6">
                  <c:v>4771</c:v>
                </c:pt>
                <c:pt idx="7">
                  <c:v>4376</c:v>
                </c:pt>
                <c:pt idx="8">
                  <c:v>4329</c:v>
                </c:pt>
                <c:pt idx="9">
                  <c:v>4429</c:v>
                </c:pt>
                <c:pt idx="10">
                  <c:v>3879</c:v>
                </c:pt>
                <c:pt idx="11">
                  <c:v>4432</c:v>
                </c:pt>
                <c:pt idx="12">
                  <c:v>3930</c:v>
                </c:pt>
                <c:pt idx="13">
                  <c:v>2953</c:v>
                </c:pt>
                <c:pt idx="14">
                  <c:v>3109</c:v>
                </c:pt>
                <c:pt idx="15">
                  <c:v>2869</c:v>
                </c:pt>
                <c:pt idx="16">
                  <c:v>3818</c:v>
                </c:pt>
                <c:pt idx="17">
                  <c:v>3495</c:v>
                </c:pt>
                <c:pt idx="18">
                  <c:v>2252</c:v>
                </c:pt>
                <c:pt idx="19">
                  <c:v>4018</c:v>
                </c:pt>
                <c:pt idx="20">
                  <c:v>3645</c:v>
                </c:pt>
                <c:pt idx="21">
                  <c:v>3445</c:v>
                </c:pt>
                <c:pt idx="22">
                  <c:v>2595</c:v>
                </c:pt>
                <c:pt idx="23">
                  <c:v>3055</c:v>
                </c:pt>
                <c:pt idx="24">
                  <c:v>2661</c:v>
                </c:pt>
                <c:pt idx="25">
                  <c:v>2600</c:v>
                </c:pt>
                <c:pt idx="26">
                  <c:v>3486</c:v>
                </c:pt>
                <c:pt idx="27">
                  <c:v>2918</c:v>
                </c:pt>
                <c:pt idx="28">
                  <c:v>2614</c:v>
                </c:pt>
                <c:pt idx="29">
                  <c:v>2934</c:v>
                </c:pt>
                <c:pt idx="30">
                  <c:v>2514</c:v>
                </c:pt>
                <c:pt idx="31">
                  <c:v>2257</c:v>
                </c:pt>
                <c:pt idx="32">
                  <c:v>621</c:v>
                </c:pt>
                <c:pt idx="33">
                  <c:v>2894</c:v>
                </c:pt>
                <c:pt idx="34">
                  <c:v>2650</c:v>
                </c:pt>
                <c:pt idx="35">
                  <c:v>2683</c:v>
                </c:pt>
                <c:pt idx="36">
                  <c:v>2722</c:v>
                </c:pt>
                <c:pt idx="37">
                  <c:v>1959</c:v>
                </c:pt>
                <c:pt idx="38">
                  <c:v>2358</c:v>
                </c:pt>
                <c:pt idx="39">
                  <c:v>1875</c:v>
                </c:pt>
                <c:pt idx="40">
                  <c:v>2507</c:v>
                </c:pt>
                <c:pt idx="41">
                  <c:v>2344</c:v>
                </c:pt>
                <c:pt idx="42">
                  <c:v>2350</c:v>
                </c:pt>
              </c:numCache>
            </c:numRef>
          </c:val>
          <c:smooth val="0"/>
          <c:extLst>
            <c:ext xmlns:c16="http://schemas.microsoft.com/office/drawing/2014/chart" uri="{C3380CC4-5D6E-409C-BE32-E72D297353CC}">
              <c16:uniqueId val="{00000000-9C88-434C-BCAF-8658D04E2046}"/>
            </c:ext>
          </c:extLst>
        </c:ser>
        <c:dLbls>
          <c:showLegendKey val="0"/>
          <c:showVal val="0"/>
          <c:showCatName val="0"/>
          <c:showSerName val="0"/>
          <c:showPercent val="0"/>
          <c:showBubbleSize val="0"/>
        </c:dLbls>
        <c:smooth val="0"/>
        <c:axId val="1045669096"/>
        <c:axId val="1045669752"/>
      </c:lineChart>
      <c:catAx>
        <c:axId val="104566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669752"/>
        <c:crosses val="autoZero"/>
        <c:auto val="1"/>
        <c:lblAlgn val="ctr"/>
        <c:lblOffset val="100"/>
        <c:noMultiLvlLbl val="0"/>
      </c:catAx>
      <c:valAx>
        <c:axId val="1045669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669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0.7931</cdr:x>
      <cdr:y>0.0434</cdr:y>
    </cdr:from>
    <cdr:to>
      <cdr:x>0.94984</cdr:x>
      <cdr:y>0.09896</cdr:y>
    </cdr:to>
    <cdr:sp macro="" textlink="">
      <cdr:nvSpPr>
        <cdr:cNvPr id="2" name="TextBox 1">
          <a:extLst xmlns:a="http://schemas.openxmlformats.org/drawingml/2006/main">
            <a:ext uri="{FF2B5EF4-FFF2-40B4-BE49-F238E27FC236}">
              <a16:creationId xmlns:a16="http://schemas.microsoft.com/office/drawing/2014/main" id="{DDBA126A-A36F-46A4-880C-132B162628D7}"/>
            </a:ext>
          </a:extLst>
        </cdr:cNvPr>
        <cdr:cNvSpPr txBox="1"/>
      </cdr:nvSpPr>
      <cdr:spPr>
        <a:xfrm xmlns:a="http://schemas.openxmlformats.org/drawingml/2006/main">
          <a:off x="4819650" y="119064"/>
          <a:ext cx="9525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0.17773</cdr:x>
      <cdr:y>0.16185</cdr:y>
    </cdr:from>
    <cdr:to>
      <cdr:x>0.21564</cdr:x>
      <cdr:y>0.30423</cdr:y>
    </cdr:to>
    <cdr:cxnSp macro="">
      <cdr:nvCxnSpPr>
        <cdr:cNvPr id="3" name="Straight Arrow Connector 2">
          <a:extLst xmlns:a="http://schemas.openxmlformats.org/drawingml/2006/main">
            <a:ext uri="{FF2B5EF4-FFF2-40B4-BE49-F238E27FC236}">
              <a16:creationId xmlns:a16="http://schemas.microsoft.com/office/drawing/2014/main" id="{57703373-CBAF-4A48-A536-719DD67FC8B4}"/>
            </a:ext>
          </a:extLst>
        </cdr:cNvPr>
        <cdr:cNvCxnSpPr/>
      </cdr:nvCxnSpPr>
      <cdr:spPr>
        <a:xfrm xmlns:a="http://schemas.openxmlformats.org/drawingml/2006/main" flipV="1">
          <a:off x="1428751" y="692944"/>
          <a:ext cx="304800" cy="6096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0.13033</cdr:x>
      <cdr:y>0.30423</cdr:y>
    </cdr:from>
    <cdr:to>
      <cdr:x>0.30095</cdr:x>
      <cdr:y>0.41101</cdr:y>
    </cdr:to>
    <cdr:sp macro="" textlink="">
      <cdr:nvSpPr>
        <cdr:cNvPr id="4" name="TextBox 3">
          <a:extLst xmlns:a="http://schemas.openxmlformats.org/drawingml/2006/main">
            <a:ext uri="{FF2B5EF4-FFF2-40B4-BE49-F238E27FC236}">
              <a16:creationId xmlns:a16="http://schemas.microsoft.com/office/drawing/2014/main" id="{DBC369E3-485E-4CB0-8FEE-E7EC32687FD9}"/>
            </a:ext>
          </a:extLst>
        </cdr:cNvPr>
        <cdr:cNvSpPr txBox="1"/>
      </cdr:nvSpPr>
      <cdr:spPr>
        <a:xfrm xmlns:a="http://schemas.openxmlformats.org/drawingml/2006/main">
          <a:off x="1047751" y="1302544"/>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0070C0"/>
              </a:solidFill>
            </a:rPr>
            <a:t>July 2015 559,423,242.7</a:t>
          </a:r>
        </a:p>
      </cdr:txBody>
    </cdr:sp>
  </cdr:relSizeAnchor>
  <cdr:relSizeAnchor xmlns:cdr="http://schemas.openxmlformats.org/drawingml/2006/chartDrawing">
    <cdr:from>
      <cdr:x>0.82227</cdr:x>
      <cdr:y>0.4644</cdr:y>
    </cdr:from>
    <cdr:to>
      <cdr:x>0.88863</cdr:x>
      <cdr:y>0.57119</cdr:y>
    </cdr:to>
    <cdr:cxnSp macro="">
      <cdr:nvCxnSpPr>
        <cdr:cNvPr id="6" name="Straight Arrow Connector 5">
          <a:extLst xmlns:a="http://schemas.openxmlformats.org/drawingml/2006/main">
            <a:ext uri="{FF2B5EF4-FFF2-40B4-BE49-F238E27FC236}">
              <a16:creationId xmlns:a16="http://schemas.microsoft.com/office/drawing/2014/main" id="{626D23AF-ED23-4202-B045-2DD83B057827}"/>
            </a:ext>
          </a:extLst>
        </cdr:cNvPr>
        <cdr:cNvCxnSpPr/>
      </cdr:nvCxnSpPr>
      <cdr:spPr>
        <a:xfrm xmlns:a="http://schemas.openxmlformats.org/drawingml/2006/main" flipV="1">
          <a:off x="6610351" y="1988344"/>
          <a:ext cx="533400" cy="4572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0.72749</cdr:x>
      <cdr:y>0.57119</cdr:y>
    </cdr:from>
    <cdr:to>
      <cdr:x>0.8981</cdr:x>
      <cdr:y>0.67798</cdr:y>
    </cdr:to>
    <cdr:sp macro="" textlink="">
      <cdr:nvSpPr>
        <cdr:cNvPr id="7" name="TextBox 6">
          <a:extLst xmlns:a="http://schemas.openxmlformats.org/drawingml/2006/main">
            <a:ext uri="{FF2B5EF4-FFF2-40B4-BE49-F238E27FC236}">
              <a16:creationId xmlns:a16="http://schemas.microsoft.com/office/drawing/2014/main" id="{93CC3D10-A7D1-486A-A67D-8682D4EADFA1}"/>
            </a:ext>
          </a:extLst>
        </cdr:cNvPr>
        <cdr:cNvSpPr txBox="1"/>
      </cdr:nvSpPr>
      <cdr:spPr>
        <a:xfrm xmlns:a="http://schemas.openxmlformats.org/drawingml/2006/main">
          <a:off x="5848351" y="2445544"/>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0070C0"/>
              </a:solidFill>
            </a:rPr>
            <a:t>April 2018 315,700,235.8</a:t>
          </a:r>
        </a:p>
      </cdr:txBody>
    </cdr:sp>
  </cdr:relSizeAnchor>
  <cdr:relSizeAnchor xmlns:cdr="http://schemas.openxmlformats.org/drawingml/2006/chartDrawing">
    <cdr:from>
      <cdr:x>0.8981</cdr:x>
      <cdr:y>0.30423</cdr:y>
    </cdr:from>
    <cdr:to>
      <cdr:x>0.97393</cdr:x>
      <cdr:y>0.41101</cdr:y>
    </cdr:to>
    <cdr:cxnSp macro="">
      <cdr:nvCxnSpPr>
        <cdr:cNvPr id="9" name="Straight Arrow Connector 8">
          <a:extLst xmlns:a="http://schemas.openxmlformats.org/drawingml/2006/main">
            <a:ext uri="{FF2B5EF4-FFF2-40B4-BE49-F238E27FC236}">
              <a16:creationId xmlns:a16="http://schemas.microsoft.com/office/drawing/2014/main" id="{4AEAA125-1DB2-4AA0-88FB-C635B7D77678}"/>
            </a:ext>
          </a:extLst>
        </cdr:cNvPr>
        <cdr:cNvCxnSpPr/>
      </cdr:nvCxnSpPr>
      <cdr:spPr>
        <a:xfrm xmlns:a="http://schemas.openxmlformats.org/drawingml/2006/main">
          <a:off x="7219951" y="1302544"/>
          <a:ext cx="609600" cy="4572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0.7654</cdr:x>
      <cdr:y>0.17964</cdr:y>
    </cdr:from>
    <cdr:to>
      <cdr:x>0.93602</cdr:x>
      <cdr:y>0.28643</cdr:y>
    </cdr:to>
    <cdr:sp macro="" textlink="">
      <cdr:nvSpPr>
        <cdr:cNvPr id="10" name="TextBox 9">
          <a:extLst xmlns:a="http://schemas.openxmlformats.org/drawingml/2006/main">
            <a:ext uri="{FF2B5EF4-FFF2-40B4-BE49-F238E27FC236}">
              <a16:creationId xmlns:a16="http://schemas.microsoft.com/office/drawing/2014/main" id="{90C1D2B9-3F35-46EC-92DB-C8C18EC5E428}"/>
            </a:ext>
          </a:extLst>
        </cdr:cNvPr>
        <cdr:cNvSpPr txBox="1"/>
      </cdr:nvSpPr>
      <cdr:spPr>
        <a:xfrm xmlns:a="http://schemas.openxmlformats.org/drawingml/2006/main">
          <a:off x="6153151" y="769144"/>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0070C0"/>
              </a:solidFill>
            </a:rPr>
            <a:t>August 2018 353,133,400.6</a:t>
          </a:r>
        </a:p>
      </cdr:txBody>
    </cdr:sp>
  </cdr:relSizeAnchor>
</c:userShapes>
</file>

<file path=ppt/drawings/drawing3.xml><?xml version="1.0" encoding="utf-8"?>
<c:userShapes xmlns:c="http://schemas.openxmlformats.org/drawingml/2006/chart">
  <cdr:relSizeAnchor xmlns:cdr="http://schemas.openxmlformats.org/drawingml/2006/chartDrawing">
    <cdr:from>
      <cdr:x>0.07955</cdr:x>
      <cdr:y>0.10739</cdr:y>
    </cdr:from>
    <cdr:to>
      <cdr:x>0.23864</cdr:x>
      <cdr:y>0.21675</cdr:y>
    </cdr:to>
    <cdr:sp macro="" textlink="">
      <cdr:nvSpPr>
        <cdr:cNvPr id="2" name="TextBox 1">
          <a:extLst xmlns:a="http://schemas.openxmlformats.org/drawingml/2006/main">
            <a:ext uri="{FF2B5EF4-FFF2-40B4-BE49-F238E27FC236}">
              <a16:creationId xmlns:a16="http://schemas.microsoft.com/office/drawing/2014/main" id="{EE8C25EB-E357-4212-9409-32E3B4481615}"/>
            </a:ext>
          </a:extLst>
        </cdr:cNvPr>
        <cdr:cNvSpPr txBox="1"/>
      </cdr:nvSpPr>
      <cdr:spPr>
        <a:xfrm xmlns:a="http://schemas.openxmlformats.org/drawingml/2006/main">
          <a:off x="533400" y="448977"/>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0070C0"/>
              </a:solidFill>
            </a:rPr>
            <a:t>July 2015</a:t>
          </a:r>
        </a:p>
        <a:p xmlns:a="http://schemas.openxmlformats.org/drawingml/2006/main">
          <a:r>
            <a:rPr lang="en-US" dirty="0">
              <a:solidFill>
                <a:srgbClr val="0070C0"/>
              </a:solidFill>
            </a:rPr>
            <a:t>4,771 Patients</a:t>
          </a:r>
          <a:endParaRPr lang="en-US" sz="1100" dirty="0">
            <a:solidFill>
              <a:srgbClr val="0070C0"/>
            </a:solidFill>
          </a:endParaRPr>
        </a:p>
      </cdr:txBody>
    </cdr:sp>
  </cdr:relSizeAnchor>
  <cdr:relSizeAnchor xmlns:cdr="http://schemas.openxmlformats.org/drawingml/2006/chartDrawing">
    <cdr:from>
      <cdr:x>0.52727</cdr:x>
      <cdr:y>0.62137</cdr:y>
    </cdr:from>
    <cdr:to>
      <cdr:x>0.66364</cdr:x>
      <cdr:y>0.73073</cdr:y>
    </cdr:to>
    <cdr:sp macro="" textlink="">
      <cdr:nvSpPr>
        <cdr:cNvPr id="3" name="TextBox 2">
          <a:extLst xmlns:a="http://schemas.openxmlformats.org/drawingml/2006/main">
            <a:ext uri="{FF2B5EF4-FFF2-40B4-BE49-F238E27FC236}">
              <a16:creationId xmlns:a16="http://schemas.microsoft.com/office/drawing/2014/main" id="{9D231C25-04CE-4448-8D94-C34943AEB5A8}"/>
            </a:ext>
          </a:extLst>
        </cdr:cNvPr>
        <cdr:cNvSpPr txBox="1"/>
      </cdr:nvSpPr>
      <cdr:spPr>
        <a:xfrm xmlns:a="http://schemas.openxmlformats.org/drawingml/2006/main">
          <a:off x="3535680" y="2597817"/>
          <a:ext cx="914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0070C0"/>
              </a:solidFill>
            </a:rPr>
            <a:t>Sept. 2017</a:t>
          </a:r>
        </a:p>
        <a:p xmlns:a="http://schemas.openxmlformats.org/drawingml/2006/main">
          <a:r>
            <a:rPr lang="en-US" dirty="0">
              <a:solidFill>
                <a:srgbClr val="0070C0"/>
              </a:solidFill>
            </a:rPr>
            <a:t>621 Patients</a:t>
          </a:r>
          <a:endParaRPr lang="en-US" sz="1100" dirty="0">
            <a:solidFill>
              <a:srgbClr val="0070C0"/>
            </a:solidFill>
          </a:endParaRPr>
        </a:p>
      </cdr:txBody>
    </cdr:sp>
  </cdr:relSizeAnchor>
  <cdr:relSizeAnchor xmlns:cdr="http://schemas.openxmlformats.org/drawingml/2006/chartDrawing">
    <cdr:from>
      <cdr:x>0.89773</cdr:x>
      <cdr:y>0.37346</cdr:y>
    </cdr:from>
    <cdr:to>
      <cdr:x>0.96591</cdr:x>
      <cdr:y>0.55572</cdr:y>
    </cdr:to>
    <cdr:cxnSp macro="">
      <cdr:nvCxnSpPr>
        <cdr:cNvPr id="5" name="Straight Arrow Connector 4">
          <a:extLst xmlns:a="http://schemas.openxmlformats.org/drawingml/2006/main">
            <a:ext uri="{FF2B5EF4-FFF2-40B4-BE49-F238E27FC236}">
              <a16:creationId xmlns:a16="http://schemas.microsoft.com/office/drawing/2014/main" id="{71A24CB2-CD27-4ED9-AC8F-C5C6A6A55927}"/>
            </a:ext>
          </a:extLst>
        </cdr:cNvPr>
        <cdr:cNvCxnSpPr/>
      </cdr:nvCxnSpPr>
      <cdr:spPr>
        <a:xfrm xmlns:a="http://schemas.openxmlformats.org/drawingml/2006/main">
          <a:off x="6019800" y="1561335"/>
          <a:ext cx="457200" cy="7620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0.79545</cdr:x>
      <cdr:y>0.2641</cdr:y>
    </cdr:from>
    <cdr:to>
      <cdr:x>0.95455</cdr:x>
      <cdr:y>0.37346</cdr:y>
    </cdr:to>
    <cdr:sp macro="" textlink="">
      <cdr:nvSpPr>
        <cdr:cNvPr id="6" name="TextBox 5">
          <a:extLst xmlns:a="http://schemas.openxmlformats.org/drawingml/2006/main">
            <a:ext uri="{FF2B5EF4-FFF2-40B4-BE49-F238E27FC236}">
              <a16:creationId xmlns:a16="http://schemas.microsoft.com/office/drawing/2014/main" id="{D1152D3F-6F21-4D5A-80C5-97479000A16A}"/>
            </a:ext>
          </a:extLst>
        </cdr:cNvPr>
        <cdr:cNvSpPr txBox="1"/>
      </cdr:nvSpPr>
      <cdr:spPr>
        <a:xfrm xmlns:a="http://schemas.openxmlformats.org/drawingml/2006/main">
          <a:off x="5334000" y="1104135"/>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0070C0"/>
              </a:solidFill>
            </a:rPr>
            <a:t>July 2018</a:t>
          </a:r>
        </a:p>
        <a:p xmlns:a="http://schemas.openxmlformats.org/drawingml/2006/main">
          <a:r>
            <a:rPr lang="en-US" dirty="0">
              <a:solidFill>
                <a:srgbClr val="0070C0"/>
              </a:solidFill>
            </a:rPr>
            <a:t>2,350 Patients</a:t>
          </a:r>
          <a:endParaRPr lang="en-US" sz="1100" dirty="0">
            <a:solidFill>
              <a:srgbClr val="0070C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9F6B6E4-A353-40AC-9A60-BF8B217CFDD8}" type="datetimeFigureOut">
              <a:rPr lang="en-US" smtClean="0"/>
              <a:t>9/19/2018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8ECCAD7-0834-4054-8AD5-CD41214AEA91}" type="slidenum">
              <a:rPr lang="en-US" smtClean="0"/>
              <a:t>‹#›</a:t>
            </a:fld>
            <a:endParaRPr lang="en-US"/>
          </a:p>
        </p:txBody>
      </p:sp>
    </p:spTree>
    <p:extLst>
      <p:ext uri="{BB962C8B-B14F-4D97-AF65-F5344CB8AC3E}">
        <p14:creationId xmlns:p14="http://schemas.microsoft.com/office/powerpoint/2010/main" val="223711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03274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10</a:t>
            </a:fld>
            <a:endParaRPr lang="en-US"/>
          </a:p>
        </p:txBody>
      </p:sp>
    </p:spTree>
    <p:extLst>
      <p:ext uri="{BB962C8B-B14F-4D97-AF65-F5344CB8AC3E}">
        <p14:creationId xmlns:p14="http://schemas.microsoft.com/office/powerpoint/2010/main" val="213897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11</a:t>
            </a:fld>
            <a:endParaRPr lang="en-US"/>
          </a:p>
        </p:txBody>
      </p:sp>
    </p:spTree>
    <p:extLst>
      <p:ext uri="{BB962C8B-B14F-4D97-AF65-F5344CB8AC3E}">
        <p14:creationId xmlns:p14="http://schemas.microsoft.com/office/powerpoint/2010/main" val="361941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12</a:t>
            </a:fld>
            <a:endParaRPr lang="en-US"/>
          </a:p>
        </p:txBody>
      </p:sp>
    </p:spTree>
    <p:extLst>
      <p:ext uri="{BB962C8B-B14F-4D97-AF65-F5344CB8AC3E}">
        <p14:creationId xmlns:p14="http://schemas.microsoft.com/office/powerpoint/2010/main" val="199093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13</a:t>
            </a:fld>
            <a:endParaRPr lang="en-US"/>
          </a:p>
        </p:txBody>
      </p:sp>
    </p:spTree>
    <p:extLst>
      <p:ext uri="{BB962C8B-B14F-4D97-AF65-F5344CB8AC3E}">
        <p14:creationId xmlns:p14="http://schemas.microsoft.com/office/powerpoint/2010/main" val="230741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14</a:t>
            </a:fld>
            <a:endParaRPr lang="en-US"/>
          </a:p>
        </p:txBody>
      </p:sp>
    </p:spTree>
    <p:extLst>
      <p:ext uri="{BB962C8B-B14F-4D97-AF65-F5344CB8AC3E}">
        <p14:creationId xmlns:p14="http://schemas.microsoft.com/office/powerpoint/2010/main" val="107771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15</a:t>
            </a:fld>
            <a:endParaRPr lang="en-US"/>
          </a:p>
        </p:txBody>
      </p:sp>
    </p:spTree>
    <p:extLst>
      <p:ext uri="{BB962C8B-B14F-4D97-AF65-F5344CB8AC3E}">
        <p14:creationId xmlns:p14="http://schemas.microsoft.com/office/powerpoint/2010/main" val="322005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16</a:t>
            </a:fld>
            <a:endParaRPr lang="en-US"/>
          </a:p>
        </p:txBody>
      </p:sp>
    </p:spTree>
    <p:extLst>
      <p:ext uri="{BB962C8B-B14F-4D97-AF65-F5344CB8AC3E}">
        <p14:creationId xmlns:p14="http://schemas.microsoft.com/office/powerpoint/2010/main" val="60105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17</a:t>
            </a:fld>
            <a:endParaRPr lang="en-US"/>
          </a:p>
        </p:txBody>
      </p:sp>
    </p:spTree>
    <p:extLst>
      <p:ext uri="{BB962C8B-B14F-4D97-AF65-F5344CB8AC3E}">
        <p14:creationId xmlns:p14="http://schemas.microsoft.com/office/powerpoint/2010/main" val="234495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18</a:t>
            </a:fld>
            <a:endParaRPr lang="en-US"/>
          </a:p>
        </p:txBody>
      </p:sp>
    </p:spTree>
    <p:extLst>
      <p:ext uri="{BB962C8B-B14F-4D97-AF65-F5344CB8AC3E}">
        <p14:creationId xmlns:p14="http://schemas.microsoft.com/office/powerpoint/2010/main" val="208752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19</a:t>
            </a:fld>
            <a:endParaRPr lang="en-US"/>
          </a:p>
        </p:txBody>
      </p:sp>
    </p:spTree>
    <p:extLst>
      <p:ext uri="{BB962C8B-B14F-4D97-AF65-F5344CB8AC3E}">
        <p14:creationId xmlns:p14="http://schemas.microsoft.com/office/powerpoint/2010/main" val="264579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64474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56903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32195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23</a:t>
            </a:fld>
            <a:endParaRPr lang="en-US"/>
          </a:p>
        </p:txBody>
      </p:sp>
    </p:spTree>
    <p:extLst>
      <p:ext uri="{BB962C8B-B14F-4D97-AF65-F5344CB8AC3E}">
        <p14:creationId xmlns:p14="http://schemas.microsoft.com/office/powerpoint/2010/main" val="1239280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24</a:t>
            </a:fld>
            <a:endParaRPr lang="en-US"/>
          </a:p>
        </p:txBody>
      </p:sp>
    </p:spTree>
    <p:extLst>
      <p:ext uri="{BB962C8B-B14F-4D97-AF65-F5344CB8AC3E}">
        <p14:creationId xmlns:p14="http://schemas.microsoft.com/office/powerpoint/2010/main" val="3379352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25</a:t>
            </a:fld>
            <a:endParaRPr lang="en-US"/>
          </a:p>
        </p:txBody>
      </p:sp>
    </p:spTree>
    <p:extLst>
      <p:ext uri="{BB962C8B-B14F-4D97-AF65-F5344CB8AC3E}">
        <p14:creationId xmlns:p14="http://schemas.microsoft.com/office/powerpoint/2010/main" val="3144271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26</a:t>
            </a:fld>
            <a:endParaRPr lang="en-US"/>
          </a:p>
        </p:txBody>
      </p:sp>
    </p:spTree>
    <p:extLst>
      <p:ext uri="{BB962C8B-B14F-4D97-AF65-F5344CB8AC3E}">
        <p14:creationId xmlns:p14="http://schemas.microsoft.com/office/powerpoint/2010/main" val="331679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27</a:t>
            </a:fld>
            <a:endParaRPr lang="en-US"/>
          </a:p>
        </p:txBody>
      </p:sp>
    </p:spTree>
    <p:extLst>
      <p:ext uri="{BB962C8B-B14F-4D97-AF65-F5344CB8AC3E}">
        <p14:creationId xmlns:p14="http://schemas.microsoft.com/office/powerpoint/2010/main" val="1868412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28</a:t>
            </a:fld>
            <a:endParaRPr lang="en-US"/>
          </a:p>
        </p:txBody>
      </p:sp>
    </p:spTree>
    <p:extLst>
      <p:ext uri="{BB962C8B-B14F-4D97-AF65-F5344CB8AC3E}">
        <p14:creationId xmlns:p14="http://schemas.microsoft.com/office/powerpoint/2010/main" val="394186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3</a:t>
            </a:fld>
            <a:endParaRPr lang="en-US"/>
          </a:p>
        </p:txBody>
      </p:sp>
    </p:spTree>
    <p:extLst>
      <p:ext uri="{BB962C8B-B14F-4D97-AF65-F5344CB8AC3E}">
        <p14:creationId xmlns:p14="http://schemas.microsoft.com/office/powerpoint/2010/main" val="380937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4</a:t>
            </a:fld>
            <a:endParaRPr lang="en-US"/>
          </a:p>
        </p:txBody>
      </p:sp>
    </p:spTree>
    <p:extLst>
      <p:ext uri="{BB962C8B-B14F-4D97-AF65-F5344CB8AC3E}">
        <p14:creationId xmlns:p14="http://schemas.microsoft.com/office/powerpoint/2010/main" val="345013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5</a:t>
            </a:fld>
            <a:endParaRPr lang="en-US"/>
          </a:p>
        </p:txBody>
      </p:sp>
    </p:spTree>
    <p:extLst>
      <p:ext uri="{BB962C8B-B14F-4D97-AF65-F5344CB8AC3E}">
        <p14:creationId xmlns:p14="http://schemas.microsoft.com/office/powerpoint/2010/main" val="49684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6</a:t>
            </a:fld>
            <a:endParaRPr lang="en-US"/>
          </a:p>
        </p:txBody>
      </p:sp>
    </p:spTree>
    <p:extLst>
      <p:ext uri="{BB962C8B-B14F-4D97-AF65-F5344CB8AC3E}">
        <p14:creationId xmlns:p14="http://schemas.microsoft.com/office/powerpoint/2010/main" val="246011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7</a:t>
            </a:fld>
            <a:endParaRPr lang="en-US"/>
          </a:p>
        </p:txBody>
      </p:sp>
    </p:spTree>
    <p:extLst>
      <p:ext uri="{BB962C8B-B14F-4D97-AF65-F5344CB8AC3E}">
        <p14:creationId xmlns:p14="http://schemas.microsoft.com/office/powerpoint/2010/main" val="11033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8</a:t>
            </a:fld>
            <a:endParaRPr lang="en-US"/>
          </a:p>
        </p:txBody>
      </p:sp>
    </p:spTree>
    <p:extLst>
      <p:ext uri="{BB962C8B-B14F-4D97-AF65-F5344CB8AC3E}">
        <p14:creationId xmlns:p14="http://schemas.microsoft.com/office/powerpoint/2010/main" val="98160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9</a:t>
            </a:fld>
            <a:endParaRPr lang="en-US"/>
          </a:p>
        </p:txBody>
      </p:sp>
    </p:spTree>
    <p:extLst>
      <p:ext uri="{BB962C8B-B14F-4D97-AF65-F5344CB8AC3E}">
        <p14:creationId xmlns:p14="http://schemas.microsoft.com/office/powerpoint/2010/main" val="72752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Grp="1" noChangeArrowheads="1"/>
          </p:cNvSpPr>
          <p:nvPr>
            <p:ph type="ctrTitle" sz="quarter"/>
          </p:nvPr>
        </p:nvSpPr>
        <p:spPr>
          <a:xfrm>
            <a:off x="1828800" y="1524000"/>
            <a:ext cx="7162800" cy="1905000"/>
          </a:xfrm>
        </p:spPr>
        <p:txBody>
          <a:bodyPr/>
          <a:lstStyle>
            <a:lvl1pPr>
              <a:defRPr/>
            </a:lvl1pPr>
          </a:lstStyle>
          <a:p>
            <a:pPr lvl="0"/>
            <a:r>
              <a:rPr lang="en-US" noProof="0"/>
              <a:t>Click to edit Master title style</a:t>
            </a:r>
          </a:p>
        </p:txBody>
      </p:sp>
      <p:sp>
        <p:nvSpPr>
          <p:cNvPr id="2052" name="Rectangle 4"/>
          <p:cNvSpPr>
            <a:spLocks noGrp="1" noChangeArrowheads="1"/>
          </p:cNvSpPr>
          <p:nvPr>
            <p:ph type="subTitle" sz="quarter" idx="1"/>
          </p:nvPr>
        </p:nvSpPr>
        <p:spPr>
          <a:xfrm>
            <a:off x="2209800" y="3886200"/>
            <a:ext cx="6400800" cy="1752600"/>
          </a:xfrm>
        </p:spPr>
        <p:txBody>
          <a:bodyPr/>
          <a:lstStyle>
            <a:lvl1pPr marL="0" indent="0" algn="ctr">
              <a:buFontTx/>
              <a:buNone/>
              <a:defRPr/>
            </a:lvl1pPr>
          </a:lstStyle>
          <a:p>
            <a:pPr lvl="0"/>
            <a:r>
              <a:rPr lang="en-US" noProof="0"/>
              <a:t>Click to edit Master subtitle style</a:t>
            </a:r>
          </a:p>
        </p:txBody>
      </p:sp>
      <p:sp>
        <p:nvSpPr>
          <p:cNvPr id="2053" name="Rectangle 5"/>
          <p:cNvSpPr>
            <a:spLocks noGrp="1" noChangeArrowheads="1"/>
          </p:cNvSpPr>
          <p:nvPr>
            <p:ph type="dt" sz="quarter" idx="2"/>
          </p:nvPr>
        </p:nvSpPr>
        <p:spPr>
          <a:xfrm>
            <a:off x="1828800" y="6248400"/>
            <a:ext cx="1905000" cy="457200"/>
          </a:xfrm>
        </p:spPr>
        <p:txBody>
          <a:bodyPr/>
          <a:lstStyle>
            <a:lvl1pPr>
              <a:defRPr/>
            </a:lvl1pPr>
          </a:lstStyle>
          <a:p>
            <a:endParaRPr lang="en-US"/>
          </a:p>
        </p:txBody>
      </p:sp>
      <p:sp>
        <p:nvSpPr>
          <p:cNvPr id="2054" name="Rectangle 6"/>
          <p:cNvSpPr>
            <a:spLocks noGrp="1" noChangeArrowheads="1"/>
          </p:cNvSpPr>
          <p:nvPr>
            <p:ph type="ftr" sz="quarter" idx="3"/>
          </p:nvPr>
        </p:nvSpPr>
        <p:spPr>
          <a:xfrm>
            <a:off x="3962400" y="6248400"/>
            <a:ext cx="2895600" cy="457200"/>
          </a:xfrm>
        </p:spPr>
        <p:txBody>
          <a:bodyPr/>
          <a:lstStyle>
            <a:lvl1pPr>
              <a:defRPr/>
            </a:lvl1pPr>
          </a:lstStyle>
          <a:p>
            <a:endParaRPr lang="en-US"/>
          </a:p>
        </p:txBody>
      </p:sp>
      <p:sp>
        <p:nvSpPr>
          <p:cNvPr id="2055" name="Rectangle 7"/>
          <p:cNvSpPr>
            <a:spLocks noGrp="1" noChangeArrowheads="1"/>
          </p:cNvSpPr>
          <p:nvPr>
            <p:ph type="sldNum" sz="quarter" idx="4"/>
          </p:nvPr>
        </p:nvSpPr>
        <p:spPr>
          <a:xfrm>
            <a:off x="7086600" y="6248400"/>
            <a:ext cx="1905000" cy="457200"/>
          </a:xfrm>
        </p:spPr>
        <p:txBody>
          <a:bodyPr/>
          <a:lstStyle>
            <a:lvl1pPr>
              <a:defRPr/>
            </a:lvl1pPr>
          </a:lstStyle>
          <a:p>
            <a:fld id="{0794D1D7-2548-46AD-8D8E-B02A6F7377E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9874AB-190D-407C-80A1-C81F9318C203}" type="slidenum">
              <a:rPr lang="en-US"/>
              <a:pPr/>
              <a:t>‹#›</a:t>
            </a:fld>
            <a:endParaRPr lang="en-US"/>
          </a:p>
        </p:txBody>
      </p:sp>
    </p:spTree>
    <p:extLst>
      <p:ext uri="{BB962C8B-B14F-4D97-AF65-F5344CB8AC3E}">
        <p14:creationId xmlns:p14="http://schemas.microsoft.com/office/powerpoint/2010/main" val="283274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64414A-EF29-484B-BCC1-B68BBDCA4714}" type="slidenum">
              <a:rPr lang="en-US"/>
              <a:pPr/>
              <a:t>‹#›</a:t>
            </a:fld>
            <a:endParaRPr lang="en-US"/>
          </a:p>
        </p:txBody>
      </p:sp>
    </p:spTree>
    <p:extLst>
      <p:ext uri="{BB962C8B-B14F-4D97-AF65-F5344CB8AC3E}">
        <p14:creationId xmlns:p14="http://schemas.microsoft.com/office/powerpoint/2010/main" val="293842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83D75B-73EF-4D67-81D8-130C78727816}"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89644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88560-608B-42FD-B9B3-ABEB4B39BA13}"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507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AF529-63C4-490E-84CE-58DBF8A79691}"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042306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D89010B-AFD0-4A0A-BBF7-8B5E0092574A}"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22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193C3-F98E-4604-AF8A-E5299BEAD3DF}" type="datetime1">
              <a:rPr lang="en-US" smtClean="0">
                <a:solidFill>
                  <a:srgbClr val="073E87"/>
                </a:solidFill>
              </a:rPr>
              <a:pPr/>
              <a:t>9/19/2018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57665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8522E-7238-4721-AC2D-53A0A1B9078D}" type="datetime1">
              <a:rPr lang="en-US" smtClean="0">
                <a:solidFill>
                  <a:srgbClr val="073E87"/>
                </a:solidFill>
              </a:rPr>
              <a:pPr/>
              <a:t>9/19/2018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038149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60ED2414-32A7-42D0-AE9C-D909A13699C1}" type="datetime1">
              <a:rPr lang="en-US" smtClean="0">
                <a:solidFill>
                  <a:srgbClr val="073E87"/>
                </a:solidFill>
              </a:rPr>
              <a:pPr/>
              <a:t>9/19/2018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91881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5" name="Date Placeholder 4"/>
          <p:cNvSpPr>
            <a:spLocks noGrp="1"/>
          </p:cNvSpPr>
          <p:nvPr>
            <p:ph type="dt" sz="half" idx="10"/>
          </p:nvPr>
        </p:nvSpPr>
        <p:spPr/>
        <p:txBody>
          <a:bodyPr/>
          <a:lstStyle/>
          <a:p>
            <a:fld id="{C5470534-5CD2-4EDD-AD11-A93B532A3CBE}"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36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F15D72-2931-475E-A02F-9847B9D8482E}" type="slidenum">
              <a:rPr lang="en-US"/>
              <a:pPr/>
              <a:t>‹#›</a:t>
            </a:fld>
            <a:endParaRPr lang="en-US"/>
          </a:p>
        </p:txBody>
      </p:sp>
    </p:spTree>
    <p:extLst>
      <p:ext uri="{BB962C8B-B14F-4D97-AF65-F5344CB8AC3E}">
        <p14:creationId xmlns:p14="http://schemas.microsoft.com/office/powerpoint/2010/main" val="1023295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F10E6-8482-4C48-B9F3-CA97EA360239}"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43428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72EBD-134E-4FAD-A53D-0FA4D3B51D72}"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546083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4" name="Date Placeholder 3"/>
          <p:cNvSpPr>
            <a:spLocks noGrp="1"/>
          </p:cNvSpPr>
          <p:nvPr>
            <p:ph type="dt" sz="half" idx="10"/>
          </p:nvPr>
        </p:nvSpPr>
        <p:spPr/>
        <p:txBody>
          <a:bodyPr/>
          <a:lstStyle/>
          <a:p>
            <a:fld id="{574789BA-4078-4841-BAAB-9359C48265AE}"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152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9/19/2018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313575588"/>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C1FDFFE0-B43C-44FD-B53F-45E82332E5D5}" type="datetime1">
              <a:rPr lang="en-US" smtClean="0"/>
              <a:t>9/19/2018</a:t>
            </a:fld>
            <a:endParaRPr lang="en-US"/>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t>‹#›</a:t>
            </a:fld>
            <a:endParaRPr lang="en-US"/>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171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83D75B-73EF-4D67-81D8-130C78727816}"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210505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88560-608B-42FD-B9B3-ABEB4B39BA13}"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873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AF529-63C4-490E-84CE-58DBF8A79691}"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616136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D89010B-AFD0-4A0A-BBF7-8B5E0092574A}"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067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193C3-F98E-4604-AF8A-E5299BEAD3DF}" type="datetime1">
              <a:rPr lang="en-US" smtClean="0">
                <a:solidFill>
                  <a:srgbClr val="073E87"/>
                </a:solidFill>
              </a:rPr>
              <a:pPr/>
              <a:t>9/19/2018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09706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E4B208-6B70-4353-894B-5D7DB4C9C818}" type="slidenum">
              <a:rPr lang="en-US"/>
              <a:pPr/>
              <a:t>‹#›</a:t>
            </a:fld>
            <a:endParaRPr lang="en-US"/>
          </a:p>
        </p:txBody>
      </p:sp>
    </p:spTree>
    <p:extLst>
      <p:ext uri="{BB962C8B-B14F-4D97-AF65-F5344CB8AC3E}">
        <p14:creationId xmlns:p14="http://schemas.microsoft.com/office/powerpoint/2010/main" val="665567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8522E-7238-4721-AC2D-53A0A1B9078D}" type="datetime1">
              <a:rPr lang="en-US" smtClean="0">
                <a:solidFill>
                  <a:srgbClr val="073E87"/>
                </a:solidFill>
              </a:rPr>
              <a:pPr/>
              <a:t>9/19/2018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9074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60ED2414-32A7-42D0-AE9C-D909A13699C1}" type="datetime1">
              <a:rPr lang="en-US" smtClean="0">
                <a:solidFill>
                  <a:srgbClr val="073E87"/>
                </a:solidFill>
              </a:rPr>
              <a:pPr/>
              <a:t>9/19/2018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92536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5" name="Date Placeholder 4"/>
          <p:cNvSpPr>
            <a:spLocks noGrp="1"/>
          </p:cNvSpPr>
          <p:nvPr>
            <p:ph type="dt" sz="half" idx="10"/>
          </p:nvPr>
        </p:nvSpPr>
        <p:spPr/>
        <p:txBody>
          <a:bodyPr/>
          <a:lstStyle/>
          <a:p>
            <a:fld id="{C5470534-5CD2-4EDD-AD11-A93B532A3CBE}"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3763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F10E6-8482-4C48-B9F3-CA97EA360239}"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53485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72EBD-134E-4FAD-A53D-0FA4D3B51D72}"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05731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4" name="Date Placeholder 3"/>
          <p:cNvSpPr>
            <a:spLocks noGrp="1"/>
          </p:cNvSpPr>
          <p:nvPr>
            <p:ph type="dt" sz="half" idx="10"/>
          </p:nvPr>
        </p:nvSpPr>
        <p:spPr/>
        <p:txBody>
          <a:bodyPr/>
          <a:lstStyle/>
          <a:p>
            <a:fld id="{574789BA-4078-4841-BAAB-9359C48265AE}"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8850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9/19/2018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635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20124707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31096220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135503"/>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AF9360-BCBB-4F4C-BBA6-2DAEE148DF60}" type="slidenum">
              <a:rPr lang="en-US"/>
              <a:pPr/>
              <a:t>‹#›</a:t>
            </a:fld>
            <a:endParaRPr lang="en-US"/>
          </a:p>
        </p:txBody>
      </p:sp>
    </p:spTree>
    <p:extLst>
      <p:ext uri="{BB962C8B-B14F-4D97-AF65-F5344CB8AC3E}">
        <p14:creationId xmlns:p14="http://schemas.microsoft.com/office/powerpoint/2010/main" val="3051604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430456"/>
      </p:ext>
    </p:extLst>
  </p:cSld>
  <p:clrMapOvr>
    <a:masterClrMapping/>
  </p:clrMapOvr>
  <p:transition spd="slow">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134168"/>
      </p:ext>
    </p:extLst>
  </p:cSld>
  <p:clrMapOvr>
    <a:masterClrMapping/>
  </p:clrMapOvr>
  <p:transition spd="slow">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767110"/>
      </p:ext>
    </p:extLst>
  </p:cSld>
  <p:clrMapOvr>
    <a:masterClrMapping/>
  </p:clrMapOvr>
  <p:transition spd="slow">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4136753"/>
      </p:ext>
    </p:extLst>
  </p:cSld>
  <p:clrMapOvr>
    <a:masterClrMapping/>
  </p:clrMapOvr>
  <p:transition spd="slow">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3805566"/>
      </p:ext>
    </p:extLst>
  </p:cSld>
  <p:clrMapOvr>
    <a:masterClrMapping/>
  </p:clrMapOvr>
  <p:transition spd="slow">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429025"/>
      </p:ext>
    </p:extLst>
  </p:cSld>
  <p:clrMapOvr>
    <a:masterClrMapping/>
  </p:clrMapOvr>
  <p:transition spd="slow">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a:t>Click to edit Master title style</a:t>
            </a:r>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6465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889526"/>
      </p:ext>
    </p:extLst>
  </p:cSld>
  <p:clrMapOvr>
    <a:masterClrMapping/>
  </p:clrMapOvr>
  <p:transition spd="slow">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622981"/>
      </p:ext>
    </p:extLst>
  </p:cSld>
  <p:clrMapOvr>
    <a:masterClrMapping/>
  </p:clrMapOvr>
  <p:transition spd="slow">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solidFill>
                  <a:prstClr val="black">
                    <a:tint val="75000"/>
                  </a:prstClr>
                </a:solidFill>
              </a:rPr>
              <a:pPr/>
              <a:t>9/19/2018</a:t>
            </a:fld>
            <a:endParaRPr lang="en-US" dirty="0">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0738109"/>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1A84F5-E111-4B84-A72C-891E5D613FD3}" type="slidenum">
              <a:rPr lang="en-US"/>
              <a:pPr/>
              <a:t>‹#›</a:t>
            </a:fld>
            <a:endParaRPr lang="en-US"/>
          </a:p>
        </p:txBody>
      </p:sp>
    </p:spTree>
    <p:extLst>
      <p:ext uri="{BB962C8B-B14F-4D97-AF65-F5344CB8AC3E}">
        <p14:creationId xmlns:p14="http://schemas.microsoft.com/office/powerpoint/2010/main" val="2617130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C1FDFFE0-B43C-44FD-B53F-45E82332E5D5}" type="datetime1">
              <a:rPr lang="en-US" smtClean="0"/>
              <a:t>9/19/2018</a:t>
            </a:fld>
            <a:endParaRPr lang="en-US"/>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t>‹#›</a:t>
            </a:fld>
            <a:endParaRPr lang="en-US"/>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908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83D75B-73EF-4D67-81D8-130C78727816}"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31852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88560-608B-42FD-B9B3-ABEB4B39BA13}"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391367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B8AF529-63C4-490E-84CE-58DBF8A79691}"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2451684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9010B-AFD0-4A0A-BBF7-8B5E0092574A}"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320107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193C3-F98E-4604-AF8A-E5299BEAD3DF}" type="datetime1">
              <a:rPr lang="en-US" smtClean="0">
                <a:solidFill>
                  <a:srgbClr val="073E87"/>
                </a:solidFill>
              </a:rPr>
              <a:pPr/>
              <a:t>9/19/2018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426739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58522E-7238-4721-AC2D-53A0A1B9078D}" type="datetime1">
              <a:rPr lang="en-US" smtClean="0">
                <a:solidFill>
                  <a:srgbClr val="073E87"/>
                </a:solidFill>
              </a:rPr>
              <a:pPr/>
              <a:t>9/19/2018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84516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D2414-32A7-42D0-AE9C-D909A13699C1}" type="datetime1">
              <a:rPr lang="en-US" smtClean="0">
                <a:solidFill>
                  <a:srgbClr val="073E87"/>
                </a:solidFill>
              </a:rPr>
              <a:pPr/>
              <a:t>9/19/2018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77482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70534-5CD2-4EDD-AD11-A93B532A3CBE}"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6087366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F10E6-8482-4C48-B9F3-CA97EA360239}" type="datetime1">
              <a:rPr lang="en-US" smtClean="0">
                <a:solidFill>
                  <a:srgbClr val="073E87"/>
                </a:solidFill>
              </a:rPr>
              <a:pPr/>
              <a:t>9/19/2018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066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965E4A-534A-4061-AA53-39B3EBF225F3}" type="slidenum">
              <a:rPr lang="en-US"/>
              <a:pPr/>
              <a:t>‹#›</a:t>
            </a:fld>
            <a:endParaRPr lang="en-US"/>
          </a:p>
        </p:txBody>
      </p:sp>
    </p:spTree>
    <p:extLst>
      <p:ext uri="{BB962C8B-B14F-4D97-AF65-F5344CB8AC3E}">
        <p14:creationId xmlns:p14="http://schemas.microsoft.com/office/powerpoint/2010/main" val="2769183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72EBD-134E-4FAD-A53D-0FA4D3B51D72}"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710565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574789BA-4078-4841-BAAB-9359C48265AE}" type="datetime1">
              <a:rPr lang="en-US" smtClean="0">
                <a:solidFill>
                  <a:srgbClr val="073E87"/>
                </a:solidFill>
              </a:rPr>
              <a:pPr/>
              <a:t>9/19/2018</a:t>
            </a:fld>
            <a:endParaRPr lang="en-US" dirty="0">
              <a:solidFill>
                <a:srgbClr val="073E87"/>
              </a:solidFill>
            </a:endParaRPr>
          </a:p>
        </p:txBody>
      </p:sp>
      <p:sp>
        <p:nvSpPr>
          <p:cNvPr id="5" name="Footer Placeholder 4"/>
          <p:cNvSpPr>
            <a:spLocks noGrp="1"/>
          </p:cNvSpPr>
          <p:nvPr>
            <p:ph type="ftr" sz="quarter" idx="11"/>
          </p:nvPr>
        </p:nvSpPr>
        <p:spPr>
          <a:xfrm>
            <a:off x="2832102" y="6422855"/>
            <a:ext cx="3209752" cy="365125"/>
          </a:xfrm>
        </p:spPr>
        <p:txBody>
          <a:bodyPr/>
          <a:lstStyle/>
          <a:p>
            <a:endParaRPr lang="en-US" dirty="0">
              <a:solidFill>
                <a:srgbClr val="073E87"/>
              </a:solidFill>
            </a:endParaRPr>
          </a:p>
        </p:txBody>
      </p:sp>
      <p:sp>
        <p:nvSpPr>
          <p:cNvPr id="6" name="Slide Number Placeholder 5"/>
          <p:cNvSpPr>
            <a:spLocks noGrp="1"/>
          </p:cNvSpPr>
          <p:nvPr>
            <p:ph type="sldNum" sz="quarter" idx="12"/>
          </p:nvPr>
        </p:nvSpPr>
        <p:spPr>
          <a:xfrm>
            <a:off x="6054787" y="6422855"/>
            <a:ext cx="659819" cy="365125"/>
          </a:xfrm>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381501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9/19/2018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9940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9/19/2018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905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9/19/2018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53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1A2CDDF-0AD9-4E25-A7D4-E485509C4A6C}" type="slidenum">
              <a:rPr lang="en-US"/>
              <a:pPr/>
              <a:t>‹#›</a:t>
            </a:fld>
            <a:endParaRPr lang="en-US"/>
          </a:p>
        </p:txBody>
      </p:sp>
    </p:spTree>
    <p:extLst>
      <p:ext uri="{BB962C8B-B14F-4D97-AF65-F5344CB8AC3E}">
        <p14:creationId xmlns:p14="http://schemas.microsoft.com/office/powerpoint/2010/main" val="54083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24922B-94B8-401E-826E-03CFE1B86993}" type="slidenum">
              <a:rPr lang="en-US"/>
              <a:pPr/>
              <a:t>‹#›</a:t>
            </a:fld>
            <a:endParaRPr lang="en-US"/>
          </a:p>
        </p:txBody>
      </p:sp>
    </p:spTree>
    <p:extLst>
      <p:ext uri="{BB962C8B-B14F-4D97-AF65-F5344CB8AC3E}">
        <p14:creationId xmlns:p14="http://schemas.microsoft.com/office/powerpoint/2010/main" val="243422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199FB0-63AA-4782-AD9A-B39A67F49AB7}" type="slidenum">
              <a:rPr lang="en-US"/>
              <a:pPr/>
              <a:t>‹#›</a:t>
            </a:fld>
            <a:endParaRPr lang="en-US"/>
          </a:p>
        </p:txBody>
      </p:sp>
    </p:spTree>
    <p:extLst>
      <p:ext uri="{BB962C8B-B14F-4D97-AF65-F5344CB8AC3E}">
        <p14:creationId xmlns:p14="http://schemas.microsoft.com/office/powerpoint/2010/main" val="2092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5.png"/><Relationship Id="rId2" Type="http://schemas.openxmlformats.org/officeDocument/2006/relationships/slideLayout" Target="../slideLayouts/slideLayout38.xml"/><Relationship Id="rId16" Type="http://schemas.openxmlformats.org/officeDocument/2006/relationships/image" Target="../media/image3.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8915400" cy="6858000"/>
            <a:chOff x="0" y="0"/>
            <a:chExt cx="5616" cy="4320"/>
          </a:xfrm>
        </p:grpSpPr>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136"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ChangeArrowheads="1"/>
            </p:cNvSpPr>
            <p:nvPr/>
          </p:nvSpPr>
          <p:spPr bwMode="white">
            <a:xfrm>
              <a:off x="576" y="1152"/>
              <a:ext cx="5040" cy="27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9" name="Rectangle 5"/>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30" name="Rectangle 6"/>
          <p:cNvSpPr>
            <a:spLocks noGrp="1" noChangeArrowheads="1"/>
          </p:cNvSpPr>
          <p:nvPr>
            <p:ph type="body" idx="1"/>
          </p:nvPr>
        </p:nvSpPr>
        <p:spPr bwMode="auto">
          <a:xfrm>
            <a:off x="1066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1" name="Rectangle 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32" name="Rectangle 8"/>
          <p:cNvSpPr>
            <a:spLocks noGrp="1" noChangeArrowheads="1"/>
          </p:cNvSpPr>
          <p:nvPr>
            <p:ph type="ftr" sz="quarter" idx="3"/>
          </p:nvPr>
        </p:nvSpPr>
        <p:spPr bwMode="auto">
          <a:xfrm>
            <a:off x="3505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endParaRPr lang="en-US" dirty="0"/>
          </a:p>
        </p:txBody>
      </p:sp>
      <p:sp>
        <p:nvSpPr>
          <p:cNvPr id="1033"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43274CDE-25DE-4D87-B9CD-EAC38C409DF4}"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1" fontAlgn="auto" hangingPunct="1">
              <a:spcBef>
                <a:spcPts val="0"/>
              </a:spcBef>
              <a:spcAft>
                <a:spcPts val="0"/>
              </a:spcAft>
            </a:pPr>
            <a:fld id="{8A4BF527-6291-41A9-9CD4-8161F5A33B9D}" type="datetime1">
              <a:rPr lang="en-US" smtClean="0">
                <a:solidFill>
                  <a:srgbClr val="073E87"/>
                </a:solidFill>
                <a:latin typeface="Candara"/>
              </a:rPr>
              <a:pPr eaLnBrk="1" fontAlgn="auto" hangingPunct="1">
                <a:spcBef>
                  <a:spcPts val="0"/>
                </a:spcBef>
                <a:spcAft>
                  <a:spcPts val="0"/>
                </a:spcAft>
              </a:pPr>
              <a:t>9/19/2018</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eaLnBrk="1" fontAlgn="auto" hangingPunct="1">
              <a:spcBef>
                <a:spcPts val="0"/>
              </a:spcBef>
              <a:spcAft>
                <a:spcPts val="0"/>
              </a:spcAft>
            </a:pPr>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1" fontAlgn="auto" hangingPunct="1">
              <a:spcBef>
                <a:spcPts val="0"/>
              </a:spcBef>
              <a:spcAft>
                <a:spcPts val="0"/>
              </a:spcAft>
            </a:pPr>
            <a:fld id="{D5BC9CDB-CF96-4BE3-A705-A1FEF5278E5E}" type="slidenum">
              <a:rPr lang="en-US" smtClean="0">
                <a:solidFill>
                  <a:srgbClr val="073E87"/>
                </a:solidFill>
                <a:latin typeface="Candara"/>
              </a:rPr>
              <a:pPr eaLnBrk="1" fontAlgn="auto" hangingPunct="1">
                <a:spcBef>
                  <a:spcPts val="0"/>
                </a:spcBef>
                <a:spcAft>
                  <a:spcPts val="0"/>
                </a:spcAft>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2214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8" r:id="rId12"/>
    <p:sldLayoutId id="2147483769" r:id="rId13"/>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1" fontAlgn="auto" hangingPunct="1">
              <a:spcBef>
                <a:spcPts val="0"/>
              </a:spcBef>
              <a:spcAft>
                <a:spcPts val="0"/>
              </a:spcAft>
            </a:pPr>
            <a:fld id="{8A4BF527-6291-41A9-9CD4-8161F5A33B9D}" type="datetime1">
              <a:rPr lang="en-US" smtClean="0">
                <a:solidFill>
                  <a:srgbClr val="073E87"/>
                </a:solidFill>
                <a:latin typeface="Candara"/>
              </a:rPr>
              <a:pPr eaLnBrk="1" fontAlgn="auto" hangingPunct="1">
                <a:spcBef>
                  <a:spcPts val="0"/>
                </a:spcBef>
                <a:spcAft>
                  <a:spcPts val="0"/>
                </a:spcAft>
              </a:pPr>
              <a:t>9/19/2018</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eaLnBrk="1" fontAlgn="auto" hangingPunct="1">
              <a:spcBef>
                <a:spcPts val="0"/>
              </a:spcBef>
              <a:spcAft>
                <a:spcPts val="0"/>
              </a:spcAft>
            </a:pPr>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1" fontAlgn="auto" hangingPunct="1">
              <a:spcBef>
                <a:spcPts val="0"/>
              </a:spcBef>
              <a:spcAft>
                <a:spcPts val="0"/>
              </a:spcAft>
            </a:pPr>
            <a:fld id="{D5BC9CDB-CF96-4BE3-A705-A1FEF5278E5E}" type="slidenum">
              <a:rPr lang="en-US" smtClean="0">
                <a:solidFill>
                  <a:srgbClr val="073E87"/>
                </a:solidFill>
                <a:latin typeface="Candara"/>
              </a:rPr>
              <a:pPr eaLnBrk="1" fontAlgn="auto" hangingPunct="1">
                <a:spcBef>
                  <a:spcPts val="0"/>
                </a:spcBef>
                <a:spcAft>
                  <a:spcPts val="0"/>
                </a:spcAft>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45822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57B281C-5159-4971-8228-52B9A72E9ED2}" type="datetimeFigureOut">
              <a:rPr lang="en-US" smtClean="0">
                <a:solidFill>
                  <a:prstClr val="black">
                    <a:tint val="75000"/>
                  </a:prstClr>
                </a:solidFill>
                <a:latin typeface="Calibri"/>
              </a:rPr>
              <a:pPr eaLnBrk="1" fontAlgn="auto" hangingPunct="1">
                <a:spcBef>
                  <a:spcPts val="0"/>
                </a:spcBef>
                <a:spcAft>
                  <a:spcPts val="0"/>
                </a:spcAft>
              </a:pPr>
              <a:t>9/19/2018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3D6E5A2-EC83-451F-A719-9AC1370DD5CF}"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val="147475140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68" r:id="rId14"/>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eaLnBrk="1" fontAlgn="auto" hangingPunct="1">
              <a:spcBef>
                <a:spcPts val="0"/>
              </a:spcBef>
              <a:spcAft>
                <a:spcPts val="0"/>
              </a:spcAft>
            </a:pPr>
            <a:fld id="{8A4BF527-6291-41A9-9CD4-8161F5A33B9D}" type="datetime1">
              <a:rPr lang="en-US" smtClean="0">
                <a:solidFill>
                  <a:srgbClr val="073E87"/>
                </a:solidFill>
                <a:latin typeface="Candara"/>
              </a:rPr>
              <a:pPr eaLnBrk="1" fontAlgn="auto" hangingPunct="1">
                <a:spcBef>
                  <a:spcPts val="0"/>
                </a:spcBef>
                <a:spcAft>
                  <a:spcPts val="0"/>
                </a:spcAft>
              </a:pPr>
              <a:t>9/19/2018</a:t>
            </a:fld>
            <a:endParaRPr lang="en-US" dirty="0">
              <a:solidFill>
                <a:srgbClr val="073E87"/>
              </a:solidFill>
              <a:latin typeface="Candara"/>
            </a:endParaRPr>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eaLnBrk="1" fontAlgn="auto" hangingPunct="1">
              <a:spcBef>
                <a:spcPts val="0"/>
              </a:spcBef>
              <a:spcAft>
                <a:spcPts val="0"/>
              </a:spcAft>
            </a:pPr>
            <a:endParaRPr lang="en-US" dirty="0">
              <a:solidFill>
                <a:srgbClr val="073E87"/>
              </a:solidFill>
              <a:latin typeface="Candara"/>
            </a:endParaRP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eaLnBrk="1" fontAlgn="auto" hangingPunct="1">
              <a:spcBef>
                <a:spcPts val="0"/>
              </a:spcBef>
              <a:spcAft>
                <a:spcPts val="0"/>
              </a:spcAft>
            </a:pPr>
            <a:fld id="{D5BC9CDB-CF96-4BE3-A705-A1FEF5278E5E}" type="slidenum">
              <a:rPr lang="en-US" smtClean="0">
                <a:solidFill>
                  <a:srgbClr val="073E87"/>
                </a:solidFill>
                <a:latin typeface="Candara"/>
              </a:rPr>
              <a:pPr eaLnBrk="1" fontAlgn="auto" hangingPunct="1">
                <a:spcBef>
                  <a:spcPts val="0"/>
                </a:spcBef>
                <a:spcAft>
                  <a:spcPts val="0"/>
                </a:spcAft>
              </a:pPr>
              <a:t>‹#›</a:t>
            </a:fld>
            <a:endParaRPr lang="en-US" dirty="0">
              <a:solidFill>
                <a:srgbClr val="073E87"/>
              </a:solidFill>
              <a:latin typeface="Candara"/>
            </a:endParaRPr>
          </a:p>
        </p:txBody>
      </p:sp>
    </p:spTree>
    <p:extLst>
      <p:ext uri="{BB962C8B-B14F-4D97-AF65-F5344CB8AC3E}">
        <p14:creationId xmlns:p14="http://schemas.microsoft.com/office/powerpoint/2010/main" val="591413843"/>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https://conta.cc/2woBAal" TargetMode="External"/><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hyperlink" Target="http://www.prevalentementeanimemanga.net/2013/09/come-si-scrive-una-buona-recensione.html#comment-for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2.xml"/><Relationship Id="rId5" Type="http://schemas.openxmlformats.org/officeDocument/2006/relationships/hyperlink" Target="https://www.ilpmp.org/MonthlyStatsMain.php" TargetMode="Externa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62.xml"/><Relationship Id="rId4" Type="http://schemas.openxmlformats.org/officeDocument/2006/relationships/hyperlink" Target="https://www.ilpmp.org/MonthlyStatsMain.ph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9.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85395"/>
            <a:ext cx="7010400" cy="743143"/>
          </a:xfrm>
        </p:spPr>
        <p:txBody>
          <a:bodyPr/>
          <a:lstStyle/>
          <a:p>
            <a:pPr algn="ctr"/>
            <a:r>
              <a:rPr lang="en-US" dirty="0"/>
              <a:t>   </a:t>
            </a:r>
            <a:r>
              <a:rPr lang="en-US" dirty="0">
                <a:solidFill>
                  <a:schemeClr val="bg1">
                    <a:lumMod val="25000"/>
                  </a:schemeClr>
                </a:solidFill>
              </a:rPr>
              <a:t>PMP Advisory Committee</a:t>
            </a:r>
          </a:p>
        </p:txBody>
      </p:sp>
      <p:sp>
        <p:nvSpPr>
          <p:cNvPr id="3" name="Subtitle 2"/>
          <p:cNvSpPr>
            <a:spLocks noGrp="1"/>
          </p:cNvSpPr>
          <p:nvPr>
            <p:ph type="body" idx="1"/>
          </p:nvPr>
        </p:nvSpPr>
        <p:spPr>
          <a:xfrm>
            <a:off x="1842655" y="3048000"/>
            <a:ext cx="7399234" cy="1772111"/>
          </a:xfrm>
        </p:spPr>
        <p:txBody>
          <a:bodyPr>
            <a:normAutofit/>
          </a:bodyPr>
          <a:lstStyle/>
          <a:p>
            <a:pPr algn="ctr"/>
            <a:r>
              <a:rPr lang="en-US" dirty="0">
                <a:solidFill>
                  <a:schemeClr val="bg1">
                    <a:lumMod val="50000"/>
                  </a:schemeClr>
                </a:solidFill>
              </a:rPr>
              <a:t>Chair:  Sarah Pointer, Pharm D.</a:t>
            </a:r>
          </a:p>
          <a:p>
            <a:pPr algn="ctr"/>
            <a:r>
              <a:rPr lang="en-US" dirty="0">
                <a:solidFill>
                  <a:schemeClr val="bg1">
                    <a:lumMod val="50000"/>
                  </a:schemeClr>
                </a:solidFill>
              </a:rPr>
              <a:t>PMP Admin: Craig Berberet</a:t>
            </a:r>
          </a:p>
          <a:p>
            <a:pPr algn="ctr"/>
            <a:r>
              <a:rPr lang="en-US" dirty="0">
                <a:solidFill>
                  <a:schemeClr val="bg1">
                    <a:lumMod val="50000"/>
                  </a:schemeClr>
                </a:solidFill>
              </a:rPr>
              <a:t>September 19</a:t>
            </a:r>
            <a:r>
              <a:rPr lang="en-US" baseline="30000" dirty="0">
                <a:solidFill>
                  <a:schemeClr val="bg1">
                    <a:lumMod val="50000"/>
                  </a:schemeClr>
                </a:solidFill>
              </a:rPr>
              <a:t>th</a:t>
            </a:r>
            <a:r>
              <a:rPr lang="en-US" dirty="0">
                <a:solidFill>
                  <a:schemeClr val="bg1">
                    <a:lumMod val="50000"/>
                  </a:schemeClr>
                </a:solidFill>
              </a:rPr>
              <a:t>, 2018</a:t>
            </a:r>
          </a:p>
          <a:p>
            <a:endParaRPr lang="en-US" dirty="0"/>
          </a:p>
        </p:txBody>
      </p:sp>
    </p:spTree>
    <p:extLst>
      <p:ext uri="{BB962C8B-B14F-4D97-AF65-F5344CB8AC3E}">
        <p14:creationId xmlns:p14="http://schemas.microsoft.com/office/powerpoint/2010/main" val="39036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12E2-84D5-4E9E-8E38-D3FD39C3F6B7}"/>
              </a:ext>
            </a:extLst>
          </p:cNvPr>
          <p:cNvSpPr>
            <a:spLocks noGrp="1"/>
          </p:cNvSpPr>
          <p:nvPr>
            <p:ph type="title"/>
          </p:nvPr>
        </p:nvSpPr>
        <p:spPr/>
        <p:txBody>
          <a:bodyPr>
            <a:normAutofit/>
          </a:bodyPr>
          <a:lstStyle/>
          <a:p>
            <a:pPr algn="ctr"/>
            <a:r>
              <a:rPr lang="en-US" dirty="0"/>
              <a:t>Peer Review Committee</a:t>
            </a:r>
          </a:p>
        </p:txBody>
      </p:sp>
      <p:sp>
        <p:nvSpPr>
          <p:cNvPr id="3" name="Text Placeholder 2">
            <a:extLst>
              <a:ext uri="{FF2B5EF4-FFF2-40B4-BE49-F238E27FC236}">
                <a16:creationId xmlns:a16="http://schemas.microsoft.com/office/drawing/2014/main" id="{DE8A2B66-F52F-4570-B936-4BBE53EFD711}"/>
              </a:ext>
            </a:extLst>
          </p:cNvPr>
          <p:cNvSpPr>
            <a:spLocks noGrp="1"/>
          </p:cNvSpPr>
          <p:nvPr>
            <p:ph type="body" idx="1"/>
          </p:nvPr>
        </p:nvSpPr>
        <p:spPr/>
        <p:txBody>
          <a:bodyPr>
            <a:normAutofit fontScale="77500" lnSpcReduction="20000"/>
          </a:bodyPr>
          <a:lstStyle/>
          <a:p>
            <a:r>
              <a:rPr lang="en-US" dirty="0"/>
              <a:t>Current Peer Review Subcommittee</a:t>
            </a:r>
          </a:p>
        </p:txBody>
      </p:sp>
      <p:sp>
        <p:nvSpPr>
          <p:cNvPr id="4" name="Content Placeholder 3">
            <a:extLst>
              <a:ext uri="{FF2B5EF4-FFF2-40B4-BE49-F238E27FC236}">
                <a16:creationId xmlns:a16="http://schemas.microsoft.com/office/drawing/2014/main" id="{84AAB8D0-6279-4590-B7D2-A9C4012B9303}"/>
              </a:ext>
            </a:extLst>
          </p:cNvPr>
          <p:cNvSpPr>
            <a:spLocks noGrp="1"/>
          </p:cNvSpPr>
          <p:nvPr>
            <p:ph sz="half" idx="2"/>
          </p:nvPr>
        </p:nvSpPr>
        <p:spPr/>
        <p:txBody>
          <a:bodyPr>
            <a:normAutofit/>
          </a:bodyPr>
          <a:lstStyle/>
          <a:p>
            <a:r>
              <a:rPr lang="en-US" sz="1800" dirty="0"/>
              <a:t>3 - Physicians</a:t>
            </a:r>
          </a:p>
          <a:p>
            <a:r>
              <a:rPr lang="en-US" sz="1800" dirty="0"/>
              <a:t>2 - Pharmacists</a:t>
            </a:r>
          </a:p>
          <a:p>
            <a:endParaRPr lang="en-US" dirty="0"/>
          </a:p>
        </p:txBody>
      </p:sp>
      <p:sp>
        <p:nvSpPr>
          <p:cNvPr id="5" name="Text Placeholder 4">
            <a:extLst>
              <a:ext uri="{FF2B5EF4-FFF2-40B4-BE49-F238E27FC236}">
                <a16:creationId xmlns:a16="http://schemas.microsoft.com/office/drawing/2014/main" id="{6BC1BD91-EF79-469A-94DE-7554DF62F875}"/>
              </a:ext>
            </a:extLst>
          </p:cNvPr>
          <p:cNvSpPr>
            <a:spLocks noGrp="1"/>
          </p:cNvSpPr>
          <p:nvPr>
            <p:ph type="body" sz="quarter" idx="3"/>
          </p:nvPr>
        </p:nvSpPr>
        <p:spPr/>
        <p:txBody>
          <a:bodyPr>
            <a:normAutofit fontScale="77500" lnSpcReduction="20000"/>
          </a:bodyPr>
          <a:lstStyle/>
          <a:p>
            <a:r>
              <a:rPr lang="en-US" dirty="0"/>
              <a:t>Post SB2952 </a:t>
            </a:r>
          </a:p>
          <a:p>
            <a:r>
              <a:rPr lang="en-US" u="sng" dirty="0"/>
              <a:t>Peer Review Committee</a:t>
            </a:r>
          </a:p>
        </p:txBody>
      </p:sp>
      <p:sp>
        <p:nvSpPr>
          <p:cNvPr id="6" name="Content Placeholder 5">
            <a:extLst>
              <a:ext uri="{FF2B5EF4-FFF2-40B4-BE49-F238E27FC236}">
                <a16:creationId xmlns:a16="http://schemas.microsoft.com/office/drawing/2014/main" id="{F55F0E29-143E-4AE2-A978-61BB0B8D4779}"/>
              </a:ext>
            </a:extLst>
          </p:cNvPr>
          <p:cNvSpPr>
            <a:spLocks noGrp="1"/>
          </p:cNvSpPr>
          <p:nvPr>
            <p:ph sz="quarter" idx="4"/>
          </p:nvPr>
        </p:nvSpPr>
        <p:spPr/>
        <p:txBody>
          <a:bodyPr>
            <a:normAutofit/>
          </a:bodyPr>
          <a:lstStyle/>
          <a:p>
            <a:r>
              <a:rPr lang="en-US" dirty="0"/>
              <a:t>3 – Physicians </a:t>
            </a:r>
          </a:p>
          <a:p>
            <a:r>
              <a:rPr lang="en-US" dirty="0"/>
              <a:t>3 – Pharmacists</a:t>
            </a:r>
          </a:p>
          <a:p>
            <a:r>
              <a:rPr lang="en-US" dirty="0"/>
              <a:t>1 – </a:t>
            </a:r>
            <a:r>
              <a:rPr lang="en-US" sz="2000" dirty="0"/>
              <a:t>Advanced Practice Nurse</a:t>
            </a:r>
          </a:p>
          <a:p>
            <a:r>
              <a:rPr lang="en-US" dirty="0"/>
              <a:t>1 - Physician Assistant</a:t>
            </a:r>
          </a:p>
          <a:p>
            <a:r>
              <a:rPr lang="en-US" dirty="0"/>
              <a:t>1 -Optometrist</a:t>
            </a:r>
          </a:p>
          <a:p>
            <a:r>
              <a:rPr lang="en-US" dirty="0"/>
              <a:t>1 – Dentist</a:t>
            </a:r>
          </a:p>
          <a:p>
            <a:r>
              <a:rPr lang="en-US" dirty="0"/>
              <a:t>1 – Veterinarian</a:t>
            </a:r>
          </a:p>
        </p:txBody>
      </p:sp>
    </p:spTree>
    <p:extLst>
      <p:ext uri="{BB962C8B-B14F-4D97-AF65-F5344CB8AC3E}">
        <p14:creationId xmlns:p14="http://schemas.microsoft.com/office/powerpoint/2010/main" val="1510661122"/>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9E1836-FF84-4580-AA10-5D39C572BF6C}"/>
              </a:ext>
            </a:extLst>
          </p:cNvPr>
          <p:cNvSpPr>
            <a:spLocks noGrp="1"/>
          </p:cNvSpPr>
          <p:nvPr>
            <p:ph type="title"/>
          </p:nvPr>
        </p:nvSpPr>
        <p:spPr/>
        <p:txBody>
          <a:bodyPr>
            <a:normAutofit/>
          </a:bodyPr>
          <a:lstStyle/>
          <a:p>
            <a:r>
              <a:rPr lang="en-US" dirty="0"/>
              <a:t>SB 336</a:t>
            </a:r>
          </a:p>
        </p:txBody>
      </p:sp>
      <p:sp>
        <p:nvSpPr>
          <p:cNvPr id="9" name="Content Placeholder 8">
            <a:extLst>
              <a:ext uri="{FF2B5EF4-FFF2-40B4-BE49-F238E27FC236}">
                <a16:creationId xmlns:a16="http://schemas.microsoft.com/office/drawing/2014/main" id="{89E5F228-D470-4498-8D52-1D0114F4933A}"/>
              </a:ext>
            </a:extLst>
          </p:cNvPr>
          <p:cNvSpPr>
            <a:spLocks noGrp="1"/>
          </p:cNvSpPr>
          <p:nvPr>
            <p:ph idx="1"/>
          </p:nvPr>
        </p:nvSpPr>
        <p:spPr/>
        <p:txBody>
          <a:bodyPr>
            <a:normAutofit fontScale="62500" lnSpcReduction="20000"/>
          </a:bodyPr>
          <a:lstStyle/>
          <a:p>
            <a:r>
              <a:rPr lang="en-US" dirty="0"/>
              <a:t>On August 28, 2018, Governor Bruce </a:t>
            </a:r>
            <a:r>
              <a:rPr lang="en-US" dirty="0" err="1"/>
              <a:t>Rauner</a:t>
            </a:r>
            <a:r>
              <a:rPr lang="en-US" dirty="0"/>
              <a:t> signed Senate Bill 336, the Alternatives to Opioids Act of 2018, amending the Compassionate Use of Medical Cannabis Pilot Program Act, which amends the Compassionate Use of Medical Cannabis Pilot Program Act, into law. There are several components to the provisions of Senate Bill 336.  </a:t>
            </a:r>
          </a:p>
          <a:p>
            <a:pPr marL="0" indent="0">
              <a:buNone/>
            </a:pPr>
            <a:endParaRPr lang="en-US" dirty="0"/>
          </a:p>
          <a:p>
            <a:pPr marL="914400" lvl="1" indent="-514350">
              <a:buFont typeface="+mj-lt"/>
              <a:buAutoNum type="arabicPeriod"/>
            </a:pPr>
            <a:r>
              <a:rPr lang="en-US" dirty="0"/>
              <a:t>It removes the fingerprinting requirement for new applicants to the program; </a:t>
            </a:r>
          </a:p>
          <a:p>
            <a:pPr marL="914400" lvl="1" indent="-514350">
              <a:buFont typeface="+mj-lt"/>
              <a:buAutoNum type="arabicPeriod"/>
            </a:pPr>
            <a:r>
              <a:rPr lang="en-US" dirty="0"/>
              <a:t>It allows the Illinois Department of Public health (IDPH) to issue provisional access to a licensed medical cannabis dispensary until full processing of applications can be completed; and </a:t>
            </a:r>
          </a:p>
          <a:p>
            <a:pPr marL="914400" lvl="1" indent="-514350">
              <a:buFont typeface="+mj-lt"/>
              <a:buAutoNum type="arabicPeriod"/>
            </a:pPr>
            <a:r>
              <a:rPr lang="en-US" dirty="0"/>
              <a:t>It includes provisions for an Opioid Alternative Pilot Program which would provide access to medical cannabis for people with physician documentation of an opioid prescription. </a:t>
            </a:r>
          </a:p>
          <a:p>
            <a:pPr marL="400050" lvl="1" indent="0">
              <a:buNone/>
            </a:pPr>
            <a:endParaRPr lang="en-US" dirty="0"/>
          </a:p>
          <a:p>
            <a:pPr marL="400050" lvl="1" indent="0">
              <a:buNone/>
            </a:pPr>
            <a:r>
              <a:rPr lang="en-US" u="sng" dirty="0">
                <a:solidFill>
                  <a:srgbClr val="000000"/>
                </a:solidFill>
                <a:latin typeface="Calibri" panose="020F0502020204030204" pitchFamily="34" charset="0"/>
                <a:ea typeface="Times New Roman" panose="02020603050405020304" pitchFamily="18" charset="0"/>
                <a:cs typeface="Consolas" panose="020B0609020204030204" pitchFamily="49" charset="0"/>
                <a:hlinkClick r:id="rId3"/>
              </a:rPr>
              <a:t>Medical Cannabis Registry Program Newsletter</a:t>
            </a:r>
            <a:endParaRPr lang="en-US" dirty="0"/>
          </a:p>
        </p:txBody>
      </p:sp>
      <p:sp>
        <p:nvSpPr>
          <p:cNvPr id="7" name="Slide Number Placeholder 6">
            <a:extLst>
              <a:ext uri="{FF2B5EF4-FFF2-40B4-BE49-F238E27FC236}">
                <a16:creationId xmlns:a16="http://schemas.microsoft.com/office/drawing/2014/main" id="{052E94D5-4DB0-41BA-9029-BC8B5F75FF04}"/>
              </a:ext>
            </a:extLst>
          </p:cNvPr>
          <p:cNvSpPr>
            <a:spLocks noGrp="1"/>
          </p:cNvSpPr>
          <p:nvPr>
            <p:ph type="sldNum" sz="quarter" idx="12"/>
          </p:nvPr>
        </p:nvSpPr>
        <p:spPr/>
        <p:txBody>
          <a:bodyPr/>
          <a:lstStyle/>
          <a:p>
            <a:fld id="{50A9D90F-B0DA-447F-A748-DB8E81ABF003}" type="slidenum">
              <a:rPr lang="en-US" smtClean="0"/>
              <a:t>11</a:t>
            </a:fld>
            <a:endParaRPr lang="en-US" dirty="0"/>
          </a:p>
        </p:txBody>
      </p:sp>
    </p:spTree>
    <p:extLst>
      <p:ext uri="{BB962C8B-B14F-4D97-AF65-F5344CB8AC3E}">
        <p14:creationId xmlns:p14="http://schemas.microsoft.com/office/powerpoint/2010/main" val="372497306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A72AD-B213-46C2-A70B-1E110DAB1EB9}"/>
              </a:ext>
            </a:extLst>
          </p:cNvPr>
          <p:cNvSpPr>
            <a:spLocks noGrp="1"/>
          </p:cNvSpPr>
          <p:nvPr>
            <p:ph idx="1"/>
          </p:nvPr>
        </p:nvSpPr>
        <p:spPr/>
        <p:txBody>
          <a:bodyPr>
            <a:normAutofit fontScale="92500" lnSpcReduction="10000"/>
          </a:bodyPr>
          <a:lstStyle/>
          <a:p>
            <a:r>
              <a:rPr lang="en-US" sz="3600" dirty="0">
                <a:solidFill>
                  <a:schemeClr val="tx1"/>
                </a:solidFill>
              </a:rPr>
              <a:t>Administrative Rules In Process</a:t>
            </a:r>
          </a:p>
          <a:p>
            <a:pPr marL="301943" lvl="1" indent="0">
              <a:buNone/>
            </a:pPr>
            <a:r>
              <a:rPr lang="en-US" sz="3200" dirty="0">
                <a:solidFill>
                  <a:schemeClr val="tx1"/>
                </a:solidFill>
              </a:rPr>
              <a:t>	</a:t>
            </a:r>
            <a:r>
              <a:rPr lang="en-US" b="1" dirty="0"/>
              <a:t>Title 77, Public Health Chapter X:  Department of Human Services Subchapter e:  Controlled Substances Activities Part 2080, Section 2080.20, Section 2080.190, and Section 2080.210 </a:t>
            </a:r>
            <a:endParaRPr lang="en-US" dirty="0"/>
          </a:p>
          <a:p>
            <a:pPr marL="0" indent="0">
              <a:buNone/>
            </a:pPr>
            <a:endParaRPr lang="en-US" sz="3600" dirty="0">
              <a:solidFill>
                <a:schemeClr val="tx1"/>
              </a:solidFill>
            </a:endParaRPr>
          </a:p>
          <a:p>
            <a:pPr lvl="1"/>
            <a:r>
              <a:rPr lang="en-US" sz="2000" b="1" dirty="0">
                <a:solidFill>
                  <a:schemeClr val="tx1"/>
                </a:solidFill>
              </a:rPr>
              <a:t>PMP Administrative Rules Subcommittee</a:t>
            </a:r>
          </a:p>
          <a:p>
            <a:pPr lvl="1"/>
            <a:endParaRPr lang="en-US" sz="2000" dirty="0">
              <a:solidFill>
                <a:schemeClr val="tx1"/>
              </a:solidFill>
            </a:endParaRPr>
          </a:p>
          <a:p>
            <a:pPr lvl="1"/>
            <a:endParaRPr lang="en-US" sz="2000" dirty="0"/>
          </a:p>
          <a:p>
            <a:pPr marL="301943" lvl="1" indent="0">
              <a:buNone/>
            </a:pPr>
            <a:r>
              <a:rPr lang="en-US" sz="1000" dirty="0"/>
              <a:t>	</a:t>
            </a:r>
          </a:p>
          <a:p>
            <a:pPr lvl="1"/>
            <a:endParaRPr lang="en-US" dirty="0"/>
          </a:p>
          <a:p>
            <a:pPr marL="301943" lvl="1" indent="0">
              <a:buNone/>
            </a:pPr>
            <a:endParaRPr lang="en-US" dirty="0"/>
          </a:p>
        </p:txBody>
      </p:sp>
      <p:sp>
        <p:nvSpPr>
          <p:cNvPr id="3" name="Slide Number Placeholder 2">
            <a:extLst>
              <a:ext uri="{FF2B5EF4-FFF2-40B4-BE49-F238E27FC236}">
                <a16:creationId xmlns:a16="http://schemas.microsoft.com/office/drawing/2014/main" id="{B8310C8C-E495-4DB1-A143-1A760FA356C8}"/>
              </a:ext>
            </a:extLst>
          </p:cNvPr>
          <p:cNvSpPr>
            <a:spLocks noGrp="1"/>
          </p:cNvSpPr>
          <p:nvPr>
            <p:ph type="sldNum" sz="quarter" idx="12"/>
          </p:nvPr>
        </p:nvSpPr>
        <p:spPr/>
        <p:txBody>
          <a:bodyPr/>
          <a:lstStyle/>
          <a:p>
            <a:fld id="{D5BC9CDB-CF96-4BE3-A705-A1FEF5278E5E}" type="slidenum">
              <a:rPr lang="en-US" smtClean="0">
                <a:solidFill>
                  <a:srgbClr val="073E87"/>
                </a:solidFill>
              </a:rPr>
              <a:pPr/>
              <a:t>12</a:t>
            </a:fld>
            <a:endParaRPr lang="en-US" dirty="0">
              <a:solidFill>
                <a:srgbClr val="073E87"/>
              </a:solidFill>
            </a:endParaRPr>
          </a:p>
        </p:txBody>
      </p:sp>
      <p:sp>
        <p:nvSpPr>
          <p:cNvPr id="4" name="Title 3">
            <a:extLst>
              <a:ext uri="{FF2B5EF4-FFF2-40B4-BE49-F238E27FC236}">
                <a16:creationId xmlns:a16="http://schemas.microsoft.com/office/drawing/2014/main" id="{6A9C3E04-2223-4EC6-A930-BC4E55AF834E}"/>
              </a:ext>
            </a:extLst>
          </p:cNvPr>
          <p:cNvSpPr>
            <a:spLocks noGrp="1"/>
          </p:cNvSpPr>
          <p:nvPr>
            <p:ph type="title"/>
          </p:nvPr>
        </p:nvSpPr>
        <p:spPr/>
        <p:txBody>
          <a:bodyPr/>
          <a:lstStyle/>
          <a:p>
            <a:r>
              <a:rPr lang="en-US" dirty="0"/>
              <a:t>Public Act 100-0564</a:t>
            </a:r>
          </a:p>
        </p:txBody>
      </p:sp>
    </p:spTree>
    <p:extLst>
      <p:ext uri="{BB962C8B-B14F-4D97-AF65-F5344CB8AC3E}">
        <p14:creationId xmlns:p14="http://schemas.microsoft.com/office/powerpoint/2010/main" val="318647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8915400" cy="166199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lvl="0"/>
            <a:r>
              <a:rPr lang="en-US" sz="5400" dirty="0"/>
              <a:t>Technical Update</a:t>
            </a:r>
          </a:p>
        </p:txBody>
      </p:sp>
    </p:spTree>
    <p:extLst>
      <p:ext uri="{BB962C8B-B14F-4D97-AF65-F5344CB8AC3E}">
        <p14:creationId xmlns:p14="http://schemas.microsoft.com/office/powerpoint/2010/main" val="318409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CC2D-F215-4E1B-B09A-D28D883F099E}"/>
              </a:ext>
            </a:extLst>
          </p:cNvPr>
          <p:cNvSpPr>
            <a:spLocks noGrp="1"/>
          </p:cNvSpPr>
          <p:nvPr>
            <p:ph type="title"/>
          </p:nvPr>
        </p:nvSpPr>
        <p:spPr/>
        <p:txBody>
          <a:bodyPr/>
          <a:lstStyle/>
          <a:p>
            <a:r>
              <a:rPr lang="en-US" dirty="0" err="1"/>
              <a:t>PMPnow</a:t>
            </a:r>
            <a:r>
              <a:rPr lang="en-US" dirty="0"/>
              <a:t> Outreach</a:t>
            </a:r>
          </a:p>
        </p:txBody>
      </p:sp>
      <p:sp>
        <p:nvSpPr>
          <p:cNvPr id="3" name="Content Placeholder 2">
            <a:extLst>
              <a:ext uri="{FF2B5EF4-FFF2-40B4-BE49-F238E27FC236}">
                <a16:creationId xmlns:a16="http://schemas.microsoft.com/office/drawing/2014/main" id="{DFB53F1D-9A9D-41A7-AF31-1B6EB757BFE3}"/>
              </a:ext>
            </a:extLst>
          </p:cNvPr>
          <p:cNvSpPr>
            <a:spLocks noGrp="1"/>
          </p:cNvSpPr>
          <p:nvPr>
            <p:ph idx="1"/>
          </p:nvPr>
        </p:nvSpPr>
        <p:spPr/>
        <p:txBody>
          <a:bodyPr/>
          <a:lstStyle/>
          <a:p>
            <a:pPr lvl="1"/>
            <a:r>
              <a:rPr lang="en-US" dirty="0"/>
              <a:t>Two Hospital Outreach Projects</a:t>
            </a:r>
          </a:p>
          <a:p>
            <a:pPr lvl="1"/>
            <a:r>
              <a:rPr lang="en-US" dirty="0"/>
              <a:t>E.H.R. Vendors</a:t>
            </a:r>
          </a:p>
          <a:p>
            <a:pPr lvl="1"/>
            <a:r>
              <a:rPr lang="en-US" dirty="0"/>
              <a:t>Central and Southern Region </a:t>
            </a:r>
          </a:p>
          <a:p>
            <a:pPr lvl="1"/>
            <a:r>
              <a:rPr lang="en-US" dirty="0"/>
              <a:t>Current Strategy</a:t>
            </a:r>
          </a:p>
          <a:p>
            <a:pPr lvl="1"/>
            <a:r>
              <a:rPr lang="en-US" dirty="0"/>
              <a:t>Email Outreach</a:t>
            </a:r>
          </a:p>
          <a:p>
            <a:pPr lvl="1"/>
            <a:r>
              <a:rPr lang="en-US" dirty="0"/>
              <a:t>Association Collaboration</a:t>
            </a:r>
          </a:p>
          <a:p>
            <a:pPr lvl="1"/>
            <a:r>
              <a:rPr lang="en-US" dirty="0" err="1"/>
              <a:t>PMPnow</a:t>
            </a:r>
            <a:r>
              <a:rPr lang="en-US" dirty="0"/>
              <a:t> Landing Page</a:t>
            </a:r>
          </a:p>
        </p:txBody>
      </p:sp>
      <p:sp>
        <p:nvSpPr>
          <p:cNvPr id="5" name="Content Placeholder 4">
            <a:extLst>
              <a:ext uri="{FF2B5EF4-FFF2-40B4-BE49-F238E27FC236}">
                <a16:creationId xmlns:a16="http://schemas.microsoft.com/office/drawing/2014/main" id="{BCC7C3A1-94A0-4D62-A1F9-AD2D21EB1ADB}"/>
              </a:ext>
            </a:extLst>
          </p:cNvPr>
          <p:cNvSpPr>
            <a:spLocks noGrp="1"/>
          </p:cNvSpPr>
          <p:nvPr>
            <p:ph idx="13"/>
          </p:nvPr>
        </p:nvSpPr>
        <p:spPr/>
        <p:txBody>
          <a:bodyPr/>
          <a:lstStyle/>
          <a:p>
            <a:r>
              <a:rPr lang="en-US" dirty="0"/>
              <a:t>Recent Activity</a:t>
            </a:r>
          </a:p>
        </p:txBody>
      </p:sp>
      <p:pic>
        <p:nvPicPr>
          <p:cNvPr id="6" name="Picture 5">
            <a:extLst>
              <a:ext uri="{FF2B5EF4-FFF2-40B4-BE49-F238E27FC236}">
                <a16:creationId xmlns:a16="http://schemas.microsoft.com/office/drawing/2014/main" id="{AA0CDC47-FECA-42C5-A18C-6A67C90755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3768" y="3241280"/>
            <a:ext cx="2248365" cy="1255014"/>
          </a:xfrm>
          <a:prstGeom prst="rect">
            <a:avLst/>
          </a:prstGeom>
        </p:spPr>
      </p:pic>
    </p:spTree>
    <p:extLst>
      <p:ext uri="{BB962C8B-B14F-4D97-AF65-F5344CB8AC3E}">
        <p14:creationId xmlns:p14="http://schemas.microsoft.com/office/powerpoint/2010/main" val="292738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93EFB-A129-4C4B-B808-275B9C7EBE83}"/>
              </a:ext>
            </a:extLst>
          </p:cNvPr>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1FDFFE0-B43C-44FD-B53F-45E82332E5D5}" type="datetime1">
              <a:rPr lang="en-US" smtClean="0"/>
              <a:t>9/19/2018</a:t>
            </a:fld>
            <a:endParaRPr lang="en-US"/>
          </a:p>
        </p:txBody>
      </p:sp>
      <p:sp>
        <p:nvSpPr>
          <p:cNvPr id="5" name="Slide Number Placeholder 4"/>
          <p:cNvSpPr>
            <a:spLocks noGrp="1"/>
          </p:cNvSpPr>
          <p:nvPr>
            <p:ph type="sldNum" sz="quarter" idx="12"/>
          </p:nvPr>
        </p:nvSpPr>
        <p:spPr/>
        <p:txBody>
          <a:bodyPr/>
          <a:lstStyle/>
          <a:p>
            <a:fld id="{8E2BB739-DA7D-46D4-AB08-EB05A595F6CE}" type="slidenum">
              <a:rPr lang="en-US" smtClean="0"/>
              <a:t>15</a:t>
            </a:fld>
            <a:endParaRPr lang="en-US"/>
          </a:p>
        </p:txBody>
      </p:sp>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PMPnow</a:t>
            </a:r>
            <a:r>
              <a:rPr lang="en-US" dirty="0">
                <a:latin typeface="Times New Roman" panose="02020603050405020304" pitchFamily="18" charset="0"/>
                <a:cs typeface="Times New Roman" panose="02020603050405020304" pitchFamily="18" charset="0"/>
              </a:rPr>
              <a:t> Connections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1" y="1981200"/>
            <a:ext cx="8085138" cy="432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3178" y="2054473"/>
            <a:ext cx="8517760" cy="338554"/>
          </a:xfrm>
          <a:prstGeom prst="rect">
            <a:avLst/>
          </a:prstGeom>
          <a:noFill/>
        </p:spPr>
        <p:txBody>
          <a:bodyPr wrap="square" rtlCol="0">
            <a:spAutoFit/>
          </a:bodyPr>
          <a:lstStyle/>
          <a:p>
            <a:pPr algn="ctr"/>
            <a:r>
              <a:rPr lang="en-US" b="1" dirty="0"/>
              <a:t>PMP Automated Connections: September 2017 – August 2018</a:t>
            </a:r>
          </a:p>
        </p:txBody>
      </p:sp>
    </p:spTree>
    <p:extLst>
      <p:ext uri="{BB962C8B-B14F-4D97-AF65-F5344CB8AC3E}">
        <p14:creationId xmlns:p14="http://schemas.microsoft.com/office/powerpoint/2010/main" val="410487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 </a:t>
            </a:r>
            <a:r>
              <a:rPr lang="en-US" dirty="0" err="1"/>
              <a:t>PMPnow</a:t>
            </a:r>
            <a:r>
              <a:rPr lang="en-US" dirty="0"/>
              <a:t> Queries</a:t>
            </a:r>
          </a:p>
        </p:txBody>
      </p:sp>
      <p:sp>
        <p:nvSpPr>
          <p:cNvPr id="4" name="Date Placeholder 3"/>
          <p:cNvSpPr>
            <a:spLocks noGrp="1"/>
          </p:cNvSpPr>
          <p:nvPr>
            <p:ph type="dt" sz="half" idx="10"/>
          </p:nvPr>
        </p:nvSpPr>
        <p:spPr/>
        <p:txBody>
          <a:bodyPr/>
          <a:lstStyle/>
          <a:p>
            <a:fld id="{C1FDFFE0-B43C-44FD-B53F-45E82332E5D5}" type="datetime1">
              <a:rPr lang="en-US" smtClean="0"/>
              <a:t>9/19/2018</a:t>
            </a:fld>
            <a:endParaRPr lang="en-US"/>
          </a:p>
        </p:txBody>
      </p:sp>
      <p:sp>
        <p:nvSpPr>
          <p:cNvPr id="5" name="Slide Number Placeholder 4"/>
          <p:cNvSpPr>
            <a:spLocks noGrp="1"/>
          </p:cNvSpPr>
          <p:nvPr>
            <p:ph type="sldNum" sz="quarter" idx="12"/>
          </p:nvPr>
        </p:nvSpPr>
        <p:spPr/>
        <p:txBody>
          <a:bodyPr/>
          <a:lstStyle/>
          <a:p>
            <a:endParaRPr lang="en-US" dirty="0"/>
          </a:p>
        </p:txBody>
      </p:sp>
      <p:sp>
        <p:nvSpPr>
          <p:cNvPr id="9" name="TextBox 8"/>
          <p:cNvSpPr txBox="1"/>
          <p:nvPr/>
        </p:nvSpPr>
        <p:spPr>
          <a:xfrm>
            <a:off x="457200" y="1219200"/>
            <a:ext cx="8229600" cy="369332"/>
          </a:xfrm>
          <a:prstGeom prst="rect">
            <a:avLst/>
          </a:prstGeom>
          <a:noFill/>
        </p:spPr>
        <p:txBody>
          <a:bodyPr wrap="square" rtlCol="0">
            <a:spAutoFit/>
          </a:bodyPr>
          <a:lstStyle/>
          <a:p>
            <a:r>
              <a:rPr lang="en-US" dirty="0"/>
              <a:t>In August 2018, queries were up over 500% compared to August of 2017. </a:t>
            </a:r>
          </a:p>
        </p:txBody>
      </p:sp>
      <p:sp>
        <p:nvSpPr>
          <p:cNvPr id="12" name="TextBox 11"/>
          <p:cNvSpPr txBox="1"/>
          <p:nvPr/>
        </p:nvSpPr>
        <p:spPr>
          <a:xfrm>
            <a:off x="342900" y="5987864"/>
            <a:ext cx="8458200" cy="253916"/>
          </a:xfrm>
          <a:prstGeom prst="rect">
            <a:avLst/>
          </a:prstGeom>
          <a:noFill/>
        </p:spPr>
        <p:txBody>
          <a:bodyPr wrap="square" rtlCol="0">
            <a:spAutoFit/>
          </a:bodyPr>
          <a:lstStyle/>
          <a:p>
            <a:r>
              <a:rPr lang="en-US" sz="1050" dirty="0"/>
              <a:t>*The number of requests via automated connections. These requests can be made be made by an EHR system before a prescriber has seen the patient.</a:t>
            </a:r>
          </a:p>
        </p:txBody>
      </p:sp>
      <p:sp>
        <p:nvSpPr>
          <p:cNvPr id="7" name="TextBox 6">
            <a:extLst>
              <a:ext uri="{FF2B5EF4-FFF2-40B4-BE49-F238E27FC236}">
                <a16:creationId xmlns:a16="http://schemas.microsoft.com/office/drawing/2014/main" id="{8A277329-6CFF-47EB-BD60-139DD55E8D51}"/>
              </a:ext>
            </a:extLst>
          </p:cNvPr>
          <p:cNvSpPr txBox="1"/>
          <p:nvPr/>
        </p:nvSpPr>
        <p:spPr>
          <a:xfrm>
            <a:off x="6629400" y="1905000"/>
            <a:ext cx="1143000" cy="461665"/>
          </a:xfrm>
          <a:prstGeom prst="rect">
            <a:avLst/>
          </a:prstGeom>
          <a:noFill/>
        </p:spPr>
        <p:txBody>
          <a:bodyPr wrap="square" rtlCol="0">
            <a:spAutoFit/>
          </a:bodyPr>
          <a:lstStyle/>
          <a:p>
            <a:r>
              <a:rPr lang="en-US" sz="1200" dirty="0"/>
              <a:t>August 2018:  4,995,576</a:t>
            </a:r>
          </a:p>
        </p:txBody>
      </p:sp>
      <p:cxnSp>
        <p:nvCxnSpPr>
          <p:cNvPr id="10" name="Straight Arrow Connector 9">
            <a:extLst>
              <a:ext uri="{FF2B5EF4-FFF2-40B4-BE49-F238E27FC236}">
                <a16:creationId xmlns:a16="http://schemas.microsoft.com/office/drawing/2014/main" id="{73246120-D444-40EE-8D75-50C18A5642F0}"/>
              </a:ext>
            </a:extLst>
          </p:cNvPr>
          <p:cNvCxnSpPr/>
          <p:nvPr/>
        </p:nvCxnSpPr>
        <p:spPr>
          <a:xfrm>
            <a:off x="7467600" y="2209800"/>
            <a:ext cx="381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D3EFA8A-700A-4D8C-B5B0-CAA5C7BD2611}"/>
              </a:ext>
            </a:extLst>
          </p:cNvPr>
          <p:cNvSpPr/>
          <p:nvPr/>
        </p:nvSpPr>
        <p:spPr>
          <a:xfrm>
            <a:off x="7848600" y="2514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F0EA70F-0C17-42D4-9BC5-BDD46FE2ECD2}"/>
              </a:ext>
            </a:extLst>
          </p:cNvPr>
          <p:cNvSpPr txBox="1"/>
          <p:nvPr/>
        </p:nvSpPr>
        <p:spPr>
          <a:xfrm>
            <a:off x="4191000" y="3581400"/>
            <a:ext cx="1143000" cy="461665"/>
          </a:xfrm>
          <a:prstGeom prst="rect">
            <a:avLst/>
          </a:prstGeom>
          <a:noFill/>
        </p:spPr>
        <p:txBody>
          <a:bodyPr wrap="square" rtlCol="0">
            <a:spAutoFit/>
          </a:bodyPr>
          <a:lstStyle/>
          <a:p>
            <a:r>
              <a:rPr lang="en-US" sz="1200" dirty="0"/>
              <a:t>August 2017:  991,207</a:t>
            </a:r>
          </a:p>
        </p:txBody>
      </p:sp>
      <p:cxnSp>
        <p:nvCxnSpPr>
          <p:cNvPr id="23" name="Straight Arrow Connector 22">
            <a:extLst>
              <a:ext uri="{FF2B5EF4-FFF2-40B4-BE49-F238E27FC236}">
                <a16:creationId xmlns:a16="http://schemas.microsoft.com/office/drawing/2014/main" id="{8538C9E2-8DD6-4C02-A65B-9CE12733A87F}"/>
              </a:ext>
            </a:extLst>
          </p:cNvPr>
          <p:cNvCxnSpPr/>
          <p:nvPr/>
        </p:nvCxnSpPr>
        <p:spPr>
          <a:xfrm>
            <a:off x="4953000" y="3886200"/>
            <a:ext cx="4572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CDEE770-18F5-4BEE-974F-CCDD8B2C314B}"/>
              </a:ext>
            </a:extLst>
          </p:cNvPr>
          <p:cNvSpPr/>
          <p:nvPr/>
        </p:nvSpPr>
        <p:spPr>
          <a:xfrm>
            <a:off x="5410200" y="42672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F19C63AD-6DA4-44F9-BFA6-197C8B998E44}"/>
              </a:ext>
            </a:extLst>
          </p:cNvPr>
          <p:cNvGraphicFramePr>
            <a:graphicFrameLocks/>
          </p:cNvGraphicFramePr>
          <p:nvPr>
            <p:extLst/>
          </p:nvPr>
        </p:nvGraphicFramePr>
        <p:xfrm>
          <a:off x="985837" y="1740882"/>
          <a:ext cx="7172325" cy="38719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716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Users / Total Users</a:t>
            </a:r>
          </a:p>
        </p:txBody>
      </p:sp>
      <p:sp>
        <p:nvSpPr>
          <p:cNvPr id="4" name="Date Placeholder 3"/>
          <p:cNvSpPr>
            <a:spLocks noGrp="1"/>
          </p:cNvSpPr>
          <p:nvPr>
            <p:ph type="dt" sz="half" idx="10"/>
          </p:nvPr>
        </p:nvSpPr>
        <p:spPr/>
        <p:txBody>
          <a:bodyPr/>
          <a:lstStyle/>
          <a:p>
            <a:fld id="{C1FDFFE0-B43C-44FD-B53F-45E82332E5D5}" type="datetime1">
              <a:rPr lang="en-US" smtClean="0"/>
              <a:t>9/19/2018</a:t>
            </a:fld>
            <a:endParaRPr lang="en-US"/>
          </a:p>
        </p:txBody>
      </p:sp>
      <p:sp>
        <p:nvSpPr>
          <p:cNvPr id="5" name="Slide Number Placeholder 4"/>
          <p:cNvSpPr>
            <a:spLocks noGrp="1"/>
          </p:cNvSpPr>
          <p:nvPr>
            <p:ph type="sldNum" sz="quarter" idx="12"/>
          </p:nvPr>
        </p:nvSpPr>
        <p:spPr/>
        <p:txBody>
          <a:bodyPr/>
          <a:lstStyle/>
          <a:p>
            <a:endParaRPr lang="en-US" dirty="0"/>
          </a:p>
        </p:txBody>
      </p:sp>
      <p:cxnSp>
        <p:nvCxnSpPr>
          <p:cNvPr id="8" name="Straight Connector 7"/>
          <p:cNvCxnSpPr/>
          <p:nvPr/>
        </p:nvCxnSpPr>
        <p:spPr>
          <a:xfrm flipV="1">
            <a:off x="4572000" y="1524000"/>
            <a:ext cx="0" cy="4776439"/>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11531"/>
            <a:ext cx="4114800" cy="381000"/>
          </a:xfrm>
          <a:prstGeom prst="rect">
            <a:avLst/>
          </a:prstGeom>
          <a:noFill/>
        </p:spPr>
        <p:txBody>
          <a:bodyPr wrap="square" rtlCol="0">
            <a:spAutoFit/>
          </a:bodyPr>
          <a:lstStyle/>
          <a:p>
            <a:pPr algn="ctr"/>
            <a:r>
              <a:rPr lang="en-US" b="1" dirty="0"/>
              <a:t>New Users by Month, 2018</a:t>
            </a:r>
          </a:p>
        </p:txBody>
      </p:sp>
      <p:sp>
        <p:nvSpPr>
          <p:cNvPr id="10" name="TextBox 9"/>
          <p:cNvSpPr txBox="1"/>
          <p:nvPr/>
        </p:nvSpPr>
        <p:spPr>
          <a:xfrm>
            <a:off x="4572000" y="1511531"/>
            <a:ext cx="4114800" cy="381000"/>
          </a:xfrm>
          <a:prstGeom prst="rect">
            <a:avLst/>
          </a:prstGeom>
          <a:noFill/>
        </p:spPr>
        <p:txBody>
          <a:bodyPr wrap="square" rtlCol="0">
            <a:spAutoFit/>
          </a:bodyPr>
          <a:lstStyle/>
          <a:p>
            <a:pPr algn="ctr"/>
            <a:r>
              <a:rPr lang="en-US" b="1" dirty="0"/>
              <a:t>Total Users by Month, 2018</a:t>
            </a:r>
          </a:p>
        </p:txBody>
      </p:sp>
      <p:graphicFrame>
        <p:nvGraphicFramePr>
          <p:cNvPr id="11" name="Chart 10"/>
          <p:cNvGraphicFramePr/>
          <p:nvPr>
            <p:extLst/>
          </p:nvPr>
        </p:nvGraphicFramePr>
        <p:xfrm>
          <a:off x="381000" y="2057400"/>
          <a:ext cx="39624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nvPr>
        </p:nvGraphicFramePr>
        <p:xfrm>
          <a:off x="4572000" y="2057400"/>
          <a:ext cx="41148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143500" y="1892531"/>
            <a:ext cx="2971800" cy="261610"/>
          </a:xfrm>
          <a:prstGeom prst="rect">
            <a:avLst/>
          </a:prstGeom>
          <a:noFill/>
        </p:spPr>
        <p:txBody>
          <a:bodyPr wrap="square" rtlCol="0">
            <a:spAutoFit/>
          </a:bodyPr>
          <a:lstStyle/>
          <a:p>
            <a:pPr algn="ctr"/>
            <a:r>
              <a:rPr lang="en-US" sz="1100" b="1" dirty="0"/>
              <a:t>Increase from Jan. to Aug.: </a:t>
            </a:r>
            <a:r>
              <a:rPr lang="en-US" sz="1100" dirty="0"/>
              <a:t>4,961 (8%)</a:t>
            </a:r>
          </a:p>
        </p:txBody>
      </p:sp>
      <p:sp>
        <p:nvSpPr>
          <p:cNvPr id="14" name="TextBox 13"/>
          <p:cNvSpPr txBox="1"/>
          <p:nvPr/>
        </p:nvSpPr>
        <p:spPr>
          <a:xfrm>
            <a:off x="457200" y="6172200"/>
            <a:ext cx="4267200" cy="246221"/>
          </a:xfrm>
          <a:prstGeom prst="rect">
            <a:avLst/>
          </a:prstGeom>
          <a:noFill/>
        </p:spPr>
        <p:txBody>
          <a:bodyPr wrap="square" rtlCol="0">
            <a:spAutoFit/>
          </a:bodyPr>
          <a:lstStyle/>
          <a:p>
            <a:r>
              <a:rPr lang="en-US" sz="1000" dirty="0"/>
              <a:t>Source: </a:t>
            </a:r>
            <a:r>
              <a:rPr lang="en-US" sz="1000" dirty="0">
                <a:hlinkClick r:id="rId5"/>
              </a:rPr>
              <a:t>https://www.ilpmp.org/MonthlyStatsMain.php</a:t>
            </a:r>
            <a:r>
              <a:rPr lang="en-US" sz="1000" dirty="0"/>
              <a:t>  </a:t>
            </a:r>
          </a:p>
        </p:txBody>
      </p:sp>
    </p:spTree>
    <p:extLst>
      <p:ext uri="{BB962C8B-B14F-4D97-AF65-F5344CB8AC3E}">
        <p14:creationId xmlns:p14="http://schemas.microsoft.com/office/powerpoint/2010/main" val="363188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Website Requests / </a:t>
            </a:r>
            <a:r>
              <a:rPr lang="en-US" dirty="0" err="1"/>
              <a:t>PMPnow</a:t>
            </a:r>
            <a:r>
              <a:rPr lang="en-US" dirty="0"/>
              <a:t> Requests</a:t>
            </a:r>
          </a:p>
        </p:txBody>
      </p:sp>
      <p:sp>
        <p:nvSpPr>
          <p:cNvPr id="4" name="Date Placeholder 3"/>
          <p:cNvSpPr>
            <a:spLocks noGrp="1"/>
          </p:cNvSpPr>
          <p:nvPr>
            <p:ph type="dt" sz="half" idx="10"/>
          </p:nvPr>
        </p:nvSpPr>
        <p:spPr/>
        <p:txBody>
          <a:bodyPr/>
          <a:lstStyle/>
          <a:p>
            <a:fld id="{C1FDFFE0-B43C-44FD-B53F-45E82332E5D5}" type="datetime1">
              <a:rPr lang="en-US" smtClean="0"/>
              <a:t>9/19/2018</a:t>
            </a:fld>
            <a:endParaRPr lang="en-US"/>
          </a:p>
        </p:txBody>
      </p:sp>
      <p:sp>
        <p:nvSpPr>
          <p:cNvPr id="5" name="Slide Number Placeholder 4"/>
          <p:cNvSpPr>
            <a:spLocks noGrp="1"/>
          </p:cNvSpPr>
          <p:nvPr>
            <p:ph type="sldNum" sz="quarter" idx="12"/>
          </p:nvPr>
        </p:nvSpPr>
        <p:spPr/>
        <p:txBody>
          <a:bodyPr/>
          <a:lstStyle/>
          <a:p>
            <a:endParaRPr lang="en-US" dirty="0"/>
          </a:p>
        </p:txBody>
      </p:sp>
      <p:graphicFrame>
        <p:nvGraphicFramePr>
          <p:cNvPr id="7" name="Chart 6"/>
          <p:cNvGraphicFramePr/>
          <p:nvPr>
            <p:extLst/>
          </p:nvPr>
        </p:nvGraphicFramePr>
        <p:xfrm>
          <a:off x="457200" y="2057400"/>
          <a:ext cx="8229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1511531"/>
            <a:ext cx="8229600" cy="381000"/>
          </a:xfrm>
          <a:prstGeom prst="rect">
            <a:avLst/>
          </a:prstGeom>
          <a:noFill/>
        </p:spPr>
        <p:txBody>
          <a:bodyPr wrap="square" rtlCol="0">
            <a:spAutoFit/>
          </a:bodyPr>
          <a:lstStyle/>
          <a:p>
            <a:pPr algn="ctr"/>
            <a:r>
              <a:rPr lang="en-US" b="1" dirty="0"/>
              <a:t>Website and </a:t>
            </a:r>
            <a:r>
              <a:rPr lang="en-US" b="1" dirty="0" err="1"/>
              <a:t>PMPnow</a:t>
            </a:r>
            <a:r>
              <a:rPr lang="en-US" b="1" dirty="0"/>
              <a:t> Requests by Month, 2018</a:t>
            </a:r>
          </a:p>
        </p:txBody>
      </p:sp>
      <p:sp>
        <p:nvSpPr>
          <p:cNvPr id="9" name="TextBox 8"/>
          <p:cNvSpPr txBox="1"/>
          <p:nvPr/>
        </p:nvSpPr>
        <p:spPr>
          <a:xfrm>
            <a:off x="6324600" y="3886200"/>
            <a:ext cx="2133600" cy="1015663"/>
          </a:xfrm>
          <a:prstGeom prst="rect">
            <a:avLst/>
          </a:prstGeom>
          <a:noFill/>
          <a:ln>
            <a:solidFill>
              <a:schemeClr val="tx1"/>
            </a:solidFill>
            <a:prstDash val="dash"/>
          </a:ln>
        </p:spPr>
        <p:txBody>
          <a:bodyPr wrap="square" rtlCol="0">
            <a:spAutoFit/>
          </a:bodyPr>
          <a:lstStyle/>
          <a:p>
            <a:pPr algn="ctr"/>
            <a:r>
              <a:rPr lang="en-US" sz="1200" b="1" u="sng" dirty="0"/>
              <a:t>Jan.-Aug. Changes</a:t>
            </a:r>
          </a:p>
          <a:p>
            <a:endParaRPr lang="en-US" sz="1200" b="1" dirty="0"/>
          </a:p>
          <a:p>
            <a:pPr marL="171450" indent="-171450">
              <a:buFont typeface="Arial" panose="020B0604020202020204" pitchFamily="34" charset="0"/>
              <a:buChar char="•"/>
            </a:pPr>
            <a:r>
              <a:rPr lang="en-US" sz="1200" b="1" dirty="0" err="1"/>
              <a:t>PMPnow</a:t>
            </a:r>
            <a:r>
              <a:rPr lang="en-US" sz="1200" b="1" dirty="0"/>
              <a:t>: </a:t>
            </a:r>
            <a:r>
              <a:rPr lang="en-US" sz="1200" dirty="0"/>
              <a:t>+1.4M (38%)</a:t>
            </a:r>
          </a:p>
          <a:p>
            <a:pPr marL="171450" indent="-171450">
              <a:buFont typeface="Arial" panose="020B0604020202020204" pitchFamily="34" charset="0"/>
              <a:buChar char="•"/>
            </a:pPr>
            <a:r>
              <a:rPr lang="en-US" sz="1200" b="1" dirty="0"/>
              <a:t>Website: </a:t>
            </a:r>
            <a:r>
              <a:rPr lang="en-US" sz="1200" dirty="0"/>
              <a:t>+136K (44%)</a:t>
            </a:r>
          </a:p>
          <a:p>
            <a:pPr marL="171450" indent="-171450">
              <a:buFont typeface="Arial" panose="020B0604020202020204" pitchFamily="34" charset="0"/>
              <a:buChar char="•"/>
            </a:pPr>
            <a:r>
              <a:rPr lang="en-US" sz="1200" b="1" dirty="0"/>
              <a:t>Total: </a:t>
            </a:r>
            <a:r>
              <a:rPr lang="en-US" sz="1200" dirty="0"/>
              <a:t>+1.5M (38%)</a:t>
            </a:r>
            <a:r>
              <a:rPr lang="en-US" sz="1200" b="1" dirty="0"/>
              <a:t> </a:t>
            </a:r>
          </a:p>
        </p:txBody>
      </p:sp>
      <p:sp>
        <p:nvSpPr>
          <p:cNvPr id="10" name="TextBox 9"/>
          <p:cNvSpPr txBox="1"/>
          <p:nvPr/>
        </p:nvSpPr>
        <p:spPr>
          <a:xfrm>
            <a:off x="457200" y="6172200"/>
            <a:ext cx="4267200" cy="246221"/>
          </a:xfrm>
          <a:prstGeom prst="rect">
            <a:avLst/>
          </a:prstGeom>
          <a:noFill/>
        </p:spPr>
        <p:txBody>
          <a:bodyPr wrap="square" rtlCol="0">
            <a:spAutoFit/>
          </a:bodyPr>
          <a:lstStyle/>
          <a:p>
            <a:r>
              <a:rPr lang="en-US" sz="1000" dirty="0"/>
              <a:t>Source: </a:t>
            </a:r>
            <a:r>
              <a:rPr lang="en-US" sz="1000" dirty="0">
                <a:hlinkClick r:id="rId4"/>
              </a:rPr>
              <a:t>https://www.ilpmp.org/MonthlyStatsMain.php</a:t>
            </a:r>
            <a:r>
              <a:rPr lang="en-US" sz="1000" dirty="0"/>
              <a:t>  </a:t>
            </a:r>
          </a:p>
        </p:txBody>
      </p:sp>
    </p:spTree>
    <p:extLst>
      <p:ext uri="{BB962C8B-B14F-4D97-AF65-F5344CB8AC3E}">
        <p14:creationId xmlns:p14="http://schemas.microsoft.com/office/powerpoint/2010/main" val="417293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F34-E500-440C-B4AE-F17DE4D763AD}"/>
              </a:ext>
            </a:extLst>
          </p:cNvPr>
          <p:cNvSpPr>
            <a:spLocks noGrp="1"/>
          </p:cNvSpPr>
          <p:nvPr>
            <p:ph type="title"/>
          </p:nvPr>
        </p:nvSpPr>
        <p:spPr/>
        <p:txBody>
          <a:bodyPr>
            <a:normAutofit/>
          </a:bodyPr>
          <a:lstStyle/>
          <a:p>
            <a:r>
              <a:rPr lang="en-US" dirty="0"/>
              <a:t>New Data Available on PMP website</a:t>
            </a:r>
          </a:p>
        </p:txBody>
      </p:sp>
      <p:sp>
        <p:nvSpPr>
          <p:cNvPr id="3" name="Slide Number Placeholder 2">
            <a:extLst>
              <a:ext uri="{FF2B5EF4-FFF2-40B4-BE49-F238E27FC236}">
                <a16:creationId xmlns:a16="http://schemas.microsoft.com/office/drawing/2014/main" id="{676845A0-5D93-4514-B48E-80828C30A193}"/>
              </a:ext>
            </a:extLst>
          </p:cNvPr>
          <p:cNvSpPr>
            <a:spLocks noGrp="1"/>
          </p:cNvSpPr>
          <p:nvPr>
            <p:ph type="sldNum" sz="quarter" idx="12"/>
          </p:nvPr>
        </p:nvSpPr>
        <p:spPr/>
        <p:txBody>
          <a:bodyPr/>
          <a:lstStyle/>
          <a:p>
            <a:fld id="{50A9D90F-B0DA-447F-A748-DB8E81ABF003}" type="slidenum">
              <a:rPr lang="en-US" smtClean="0"/>
              <a:t>19</a:t>
            </a:fld>
            <a:endParaRPr lang="en-US"/>
          </a:p>
        </p:txBody>
      </p:sp>
      <p:pic>
        <p:nvPicPr>
          <p:cNvPr id="4" name="Picture 3">
            <a:extLst>
              <a:ext uri="{FF2B5EF4-FFF2-40B4-BE49-F238E27FC236}">
                <a16:creationId xmlns:a16="http://schemas.microsoft.com/office/drawing/2014/main" id="{CF31A096-FF69-4829-95BB-1B1DC9564F66}"/>
              </a:ext>
            </a:extLst>
          </p:cNvPr>
          <p:cNvPicPr>
            <a:picLocks noChangeAspect="1"/>
          </p:cNvPicPr>
          <p:nvPr/>
        </p:nvPicPr>
        <p:blipFill>
          <a:blip r:embed="rId3"/>
          <a:stretch>
            <a:fillRect/>
          </a:stretch>
        </p:blipFill>
        <p:spPr>
          <a:xfrm>
            <a:off x="0" y="357792"/>
            <a:ext cx="9144000" cy="6142416"/>
          </a:xfrm>
          <a:prstGeom prst="rect">
            <a:avLst/>
          </a:prstGeom>
        </p:spPr>
      </p:pic>
    </p:spTree>
    <p:extLst>
      <p:ext uri="{BB962C8B-B14F-4D97-AF65-F5344CB8AC3E}">
        <p14:creationId xmlns:p14="http://schemas.microsoft.com/office/powerpoint/2010/main" val="166656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85395"/>
            <a:ext cx="7010400" cy="743143"/>
          </a:xfrm>
        </p:spPr>
        <p:txBody>
          <a:bodyPr>
            <a:normAutofit fontScale="90000"/>
          </a:bodyPr>
          <a:lstStyle/>
          <a:p>
            <a:r>
              <a:rPr lang="en-US" kern="0" dirty="0">
                <a:solidFill>
                  <a:srgbClr val="EAEAEA"/>
                </a:solidFill>
                <a:latin typeface="Times New Roman"/>
              </a:rPr>
              <a:t>AGENDA</a:t>
            </a:r>
            <a:endParaRPr lang="en-US" dirty="0">
              <a:solidFill>
                <a:schemeClr val="bg1">
                  <a:lumMod val="25000"/>
                </a:schemeClr>
              </a:solidFill>
            </a:endParaRPr>
          </a:p>
        </p:txBody>
      </p:sp>
      <p:sp>
        <p:nvSpPr>
          <p:cNvPr id="3" name="Subtitle 2"/>
          <p:cNvSpPr>
            <a:spLocks noGrp="1"/>
          </p:cNvSpPr>
          <p:nvPr>
            <p:ph type="body" idx="1"/>
          </p:nvPr>
        </p:nvSpPr>
        <p:spPr>
          <a:xfrm>
            <a:off x="1634383" y="1829257"/>
            <a:ext cx="7399234" cy="2229311"/>
          </a:xfrm>
        </p:spPr>
        <p:txBody>
          <a:bodyPr>
            <a:normAutofit/>
          </a:bodyPr>
          <a:lstStyle/>
          <a:p>
            <a:pPr lvl="0" fontAlgn="base">
              <a:spcAft>
                <a:spcPct val="0"/>
              </a:spcAft>
              <a:buClr>
                <a:srgbClr val="CCCC00"/>
              </a:buClr>
              <a:buSzTx/>
            </a:pPr>
            <a:r>
              <a:rPr lang="en-US" sz="3200" kern="0" dirty="0">
                <a:solidFill>
                  <a:srgbClr val="C6E7FC">
                    <a:lumMod val="25000"/>
                  </a:srgbClr>
                </a:solidFill>
                <a:latin typeface="Times New Roman"/>
              </a:rPr>
              <a:t>Roll Call</a:t>
            </a:r>
          </a:p>
          <a:p>
            <a:pPr lvl="0" fontAlgn="base">
              <a:spcAft>
                <a:spcPct val="0"/>
              </a:spcAft>
              <a:buClr>
                <a:srgbClr val="CCCC00"/>
              </a:buClr>
              <a:buSzTx/>
            </a:pPr>
            <a:r>
              <a:rPr lang="en-US" sz="3200" kern="0" dirty="0">
                <a:solidFill>
                  <a:srgbClr val="C6E7FC">
                    <a:lumMod val="25000"/>
                  </a:srgbClr>
                </a:solidFill>
                <a:latin typeface="Times New Roman"/>
              </a:rPr>
              <a:t>Meeting Minutes from June</a:t>
            </a:r>
          </a:p>
          <a:p>
            <a:endParaRPr lang="en-US" dirty="0"/>
          </a:p>
        </p:txBody>
      </p:sp>
    </p:spTree>
    <p:extLst>
      <p:ext uri="{BB962C8B-B14F-4D97-AF65-F5344CB8AC3E}">
        <p14:creationId xmlns:p14="http://schemas.microsoft.com/office/powerpoint/2010/main" val="5875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381000"/>
            <a:ext cx="5892354" cy="6477000"/>
          </a:xfrm>
          <a:prstGeom prst="rect">
            <a:avLst/>
          </a:prstGeom>
          <a:noFill/>
        </p:spPr>
        <p:txBody>
          <a:bodyPr wrap="square" rtlCol="0">
            <a:normAutofit/>
          </a:bodyPr>
          <a:lstStyle/>
          <a:p>
            <a:pPr algn="ctr"/>
            <a:endParaRPr lang="en-US" sz="4000" dirty="0">
              <a:solidFill>
                <a:prstClr val="black"/>
              </a:solidFill>
            </a:endParaRPr>
          </a:p>
          <a:p>
            <a:pPr algn="ctr"/>
            <a:endParaRPr lang="en-US" sz="5400" dirty="0">
              <a:solidFill>
                <a:prstClr val="black"/>
              </a:solidFill>
            </a:endParaRPr>
          </a:p>
          <a:p>
            <a:pPr algn="ctr"/>
            <a:r>
              <a:rPr lang="en-US" sz="5400" dirty="0">
                <a:solidFill>
                  <a:prstClr val="black"/>
                </a:solidFill>
              </a:rPr>
              <a:t>Project Updates</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275676247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990600"/>
            <a:ext cx="8001000" cy="5518139"/>
          </a:xfrm>
          <a:prstGeom prst="rect">
            <a:avLst/>
          </a:prstGeom>
          <a:noFill/>
        </p:spPr>
        <p:txBody>
          <a:bodyPr wrap="square" rtlCol="0">
            <a:normAutofit/>
          </a:bodyPr>
          <a:lstStyle/>
          <a:p>
            <a:pPr lvl="1"/>
            <a:r>
              <a:rPr lang="en-US" sz="4000" dirty="0">
                <a:solidFill>
                  <a:prstClr val="black"/>
                </a:solidFill>
              </a:rPr>
              <a:t>Academic Detailing</a:t>
            </a:r>
          </a:p>
          <a:p>
            <a:pPr lvl="1"/>
            <a:r>
              <a:rPr lang="en-US" sz="3200" dirty="0">
                <a:solidFill>
                  <a:prstClr val="black"/>
                </a:solidFill>
              </a:rPr>
              <a:t>	</a:t>
            </a:r>
            <a:r>
              <a:rPr lang="en-US" sz="2800" dirty="0">
                <a:solidFill>
                  <a:prstClr val="black"/>
                </a:solidFill>
              </a:rPr>
              <a:t>UIC Project </a:t>
            </a:r>
            <a:endParaRPr lang="en-US" sz="4000" dirty="0">
              <a:solidFill>
                <a:prstClr val="black"/>
              </a:solidFill>
            </a:endParaRPr>
          </a:p>
          <a:p>
            <a:pPr lvl="1"/>
            <a:endParaRPr lang="en-US" sz="4000" dirty="0">
              <a:solidFill>
                <a:prstClr val="black"/>
              </a:solidFill>
            </a:endParaRPr>
          </a:p>
          <a:p>
            <a:pPr lvl="1"/>
            <a:r>
              <a:rPr lang="en-US" sz="4000" dirty="0">
                <a:solidFill>
                  <a:prstClr val="black"/>
                </a:solidFill>
              </a:rPr>
              <a:t>Continuing Education</a:t>
            </a:r>
          </a:p>
          <a:p>
            <a:pPr lvl="1"/>
            <a:r>
              <a:rPr lang="en-US" sz="4000" dirty="0">
                <a:solidFill>
                  <a:prstClr val="black"/>
                </a:solidFill>
              </a:rPr>
              <a:t>	</a:t>
            </a:r>
            <a:r>
              <a:rPr lang="en-US" sz="2800" dirty="0">
                <a:solidFill>
                  <a:prstClr val="black"/>
                </a:solidFill>
              </a:rPr>
              <a:t>Contract with SIU</a:t>
            </a:r>
          </a:p>
          <a:p>
            <a:pPr lvl="1"/>
            <a:endParaRPr lang="en-US" sz="4000" dirty="0">
              <a:solidFill>
                <a:prstClr val="black"/>
              </a:solidFill>
            </a:endParaRPr>
          </a:p>
          <a:p>
            <a:pPr lvl="1"/>
            <a:r>
              <a:rPr lang="en-US" sz="4000" dirty="0">
                <a:solidFill>
                  <a:prstClr val="black"/>
                </a:solidFill>
              </a:rPr>
              <a:t>Community Outreach</a:t>
            </a:r>
          </a:p>
          <a:p>
            <a:pPr lvl="2"/>
            <a:r>
              <a:rPr lang="en-US" sz="2400" dirty="0">
                <a:solidFill>
                  <a:prstClr val="black"/>
                </a:solidFill>
              </a:rPr>
              <a:t>Delta</a:t>
            </a:r>
          </a:p>
          <a:p>
            <a:pPr lvl="2"/>
            <a:r>
              <a:rPr lang="en-US" sz="2400" dirty="0">
                <a:solidFill>
                  <a:prstClr val="black"/>
                </a:solidFill>
              </a:rPr>
              <a:t>CDPH</a:t>
            </a:r>
          </a:p>
          <a:p>
            <a:pPr lvl="2"/>
            <a:r>
              <a:rPr lang="en-US" sz="2400" dirty="0">
                <a:solidFill>
                  <a:prstClr val="black"/>
                </a:solidFill>
              </a:rPr>
              <a:t>Sangamon County DPH</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26606631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007D-786C-4340-AC17-6A8218957968}"/>
              </a:ext>
            </a:extLst>
          </p:cNvPr>
          <p:cNvSpPr>
            <a:spLocks noGrp="1"/>
          </p:cNvSpPr>
          <p:nvPr>
            <p:ph type="title"/>
          </p:nvPr>
        </p:nvSpPr>
        <p:spPr>
          <a:xfrm>
            <a:off x="762000" y="274638"/>
            <a:ext cx="8077200" cy="5745162"/>
          </a:xfrm>
        </p:spPr>
        <p:txBody>
          <a:bodyPr>
            <a:normAutofit/>
          </a:bodyPr>
          <a:lstStyle/>
          <a:p>
            <a:pPr algn="ctr"/>
            <a:r>
              <a:rPr lang="en-US" sz="3600" dirty="0"/>
              <a:t>What are the results of our efforts</a:t>
            </a:r>
            <a:br>
              <a:rPr lang="en-US" sz="3600" dirty="0"/>
            </a:br>
            <a:r>
              <a:rPr lang="en-US" sz="15000" dirty="0"/>
              <a:t>?</a:t>
            </a:r>
          </a:p>
        </p:txBody>
      </p:sp>
    </p:spTree>
    <p:extLst>
      <p:ext uri="{BB962C8B-B14F-4D97-AF65-F5344CB8AC3E}">
        <p14:creationId xmlns:p14="http://schemas.microsoft.com/office/powerpoint/2010/main" val="69824631"/>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MME Trends</a:t>
            </a:r>
          </a:p>
        </p:txBody>
      </p:sp>
      <p:sp>
        <p:nvSpPr>
          <p:cNvPr id="4" name="Date Placeholder 3"/>
          <p:cNvSpPr>
            <a:spLocks noGrp="1"/>
          </p:cNvSpPr>
          <p:nvPr>
            <p:ph type="dt" sz="half" idx="10"/>
          </p:nvPr>
        </p:nvSpPr>
        <p:spPr/>
        <p:txBody>
          <a:bodyPr/>
          <a:lstStyle/>
          <a:p>
            <a:fld id="{C1FDFFE0-B43C-44FD-B53F-45E82332E5D5}" type="datetime1">
              <a:rPr lang="en-US" smtClean="0"/>
              <a:t>9/19/2018</a:t>
            </a:fld>
            <a:endParaRPr lang="en-US"/>
          </a:p>
        </p:txBody>
      </p:sp>
      <p:sp>
        <p:nvSpPr>
          <p:cNvPr id="5" name="Slide Number Placeholder 4"/>
          <p:cNvSpPr>
            <a:spLocks noGrp="1"/>
          </p:cNvSpPr>
          <p:nvPr>
            <p:ph type="sldNum" sz="quarter" idx="12"/>
          </p:nvPr>
        </p:nvSpPr>
        <p:spPr/>
        <p:txBody>
          <a:bodyPr/>
          <a:lstStyle/>
          <a:p>
            <a:endParaRPr lang="en-US" dirty="0"/>
          </a:p>
        </p:txBody>
      </p:sp>
      <p:graphicFrame>
        <p:nvGraphicFramePr>
          <p:cNvPr id="11" name="Chart 10">
            <a:extLst>
              <a:ext uri="{FF2B5EF4-FFF2-40B4-BE49-F238E27FC236}">
                <a16:creationId xmlns:a16="http://schemas.microsoft.com/office/drawing/2014/main" id="{FAC92478-99EF-459B-A521-5994CC518173}"/>
              </a:ext>
            </a:extLst>
          </p:cNvPr>
          <p:cNvGraphicFramePr>
            <a:graphicFrameLocks/>
          </p:cNvGraphicFramePr>
          <p:nvPr>
            <p:extLst/>
          </p:nvPr>
        </p:nvGraphicFramePr>
        <p:xfrm>
          <a:off x="552449" y="1288256"/>
          <a:ext cx="8039101" cy="42814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750B87C-DEA3-4D4C-9344-B90D1ED9EF3C}"/>
              </a:ext>
            </a:extLst>
          </p:cNvPr>
          <p:cNvSpPr txBox="1"/>
          <p:nvPr/>
        </p:nvSpPr>
        <p:spPr>
          <a:xfrm>
            <a:off x="711926" y="5715000"/>
            <a:ext cx="7848600" cy="461665"/>
          </a:xfrm>
          <a:prstGeom prst="rect">
            <a:avLst/>
          </a:prstGeom>
          <a:noFill/>
        </p:spPr>
        <p:txBody>
          <a:bodyPr wrap="square" rtlCol="0">
            <a:spAutoFit/>
          </a:bodyPr>
          <a:lstStyle/>
          <a:p>
            <a:r>
              <a:rPr lang="en-US" sz="1200" dirty="0"/>
              <a:t>MME (Morphine Milligram Equivalent) was a tool developed to equate the many different opioids into one standard value based on morphine and its potency.</a:t>
            </a:r>
          </a:p>
        </p:txBody>
      </p:sp>
    </p:spTree>
    <p:extLst>
      <p:ext uri="{BB962C8B-B14F-4D97-AF65-F5344CB8AC3E}">
        <p14:creationId xmlns:p14="http://schemas.microsoft.com/office/powerpoint/2010/main" val="57534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MPE Trends</a:t>
            </a:r>
            <a:endParaRPr lang="en-US" sz="1800" dirty="0"/>
          </a:p>
        </p:txBody>
      </p:sp>
      <p:sp>
        <p:nvSpPr>
          <p:cNvPr id="4" name="Date Placeholder 3"/>
          <p:cNvSpPr>
            <a:spLocks noGrp="1"/>
          </p:cNvSpPr>
          <p:nvPr>
            <p:ph type="dt" sz="half" idx="10"/>
          </p:nvPr>
        </p:nvSpPr>
        <p:spPr/>
        <p:txBody>
          <a:bodyPr/>
          <a:lstStyle/>
          <a:p>
            <a:fld id="{C1FDFFE0-B43C-44FD-B53F-45E82332E5D5}" type="datetime1">
              <a:rPr lang="en-US" smtClean="0"/>
              <a:t>9/19/2018</a:t>
            </a:fld>
            <a:endParaRPr lang="en-US"/>
          </a:p>
        </p:txBody>
      </p:sp>
      <p:sp>
        <p:nvSpPr>
          <p:cNvPr id="3" name="TextBox 2">
            <a:extLst>
              <a:ext uri="{FF2B5EF4-FFF2-40B4-BE49-F238E27FC236}">
                <a16:creationId xmlns:a16="http://schemas.microsoft.com/office/drawing/2014/main" id="{7750B87C-DEA3-4D4C-9344-B90D1ED9EF3C}"/>
              </a:ext>
            </a:extLst>
          </p:cNvPr>
          <p:cNvSpPr txBox="1"/>
          <p:nvPr/>
        </p:nvSpPr>
        <p:spPr>
          <a:xfrm>
            <a:off x="711926" y="5715000"/>
            <a:ext cx="7848600" cy="276999"/>
          </a:xfrm>
          <a:prstGeom prst="rect">
            <a:avLst/>
          </a:prstGeom>
          <a:noFill/>
        </p:spPr>
        <p:txBody>
          <a:bodyPr wrap="square" rtlCol="0">
            <a:spAutoFit/>
          </a:bodyPr>
          <a:lstStyle/>
          <a:p>
            <a:r>
              <a:rPr lang="en-US" sz="1200" dirty="0"/>
              <a:t>Graph indicates the number of patients meeting or exceeding thresholds that have been associated with “Doctor Shopping”. </a:t>
            </a:r>
          </a:p>
        </p:txBody>
      </p:sp>
      <p:graphicFrame>
        <p:nvGraphicFramePr>
          <p:cNvPr id="7" name="Chart 6">
            <a:extLst>
              <a:ext uri="{FF2B5EF4-FFF2-40B4-BE49-F238E27FC236}">
                <a16:creationId xmlns:a16="http://schemas.microsoft.com/office/drawing/2014/main" id="{47ED0731-74BB-4D59-974D-5465813554D8}"/>
              </a:ext>
            </a:extLst>
          </p:cNvPr>
          <p:cNvGraphicFramePr>
            <a:graphicFrameLocks/>
          </p:cNvGraphicFramePr>
          <p:nvPr>
            <p:extLst/>
          </p:nvPr>
        </p:nvGraphicFramePr>
        <p:xfrm>
          <a:off x="1219200" y="1334265"/>
          <a:ext cx="6705600" cy="4180761"/>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B4765888-610F-4AD9-A17F-0B227BBDE911}"/>
              </a:ext>
            </a:extLst>
          </p:cNvPr>
          <p:cNvCxnSpPr/>
          <p:nvPr/>
        </p:nvCxnSpPr>
        <p:spPr>
          <a:xfrm>
            <a:off x="2209800" y="2133600"/>
            <a:ext cx="381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ED860A-62C8-479A-B313-625023EC0E42}"/>
              </a:ext>
            </a:extLst>
          </p:cNvPr>
          <p:cNvCxnSpPr/>
          <p:nvPr/>
        </p:nvCxnSpPr>
        <p:spPr>
          <a:xfrm>
            <a:off x="5562600" y="4267200"/>
            <a:ext cx="6858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13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Issues</a:t>
            </a:r>
          </a:p>
        </p:txBody>
      </p:sp>
      <p:sp>
        <p:nvSpPr>
          <p:cNvPr id="3" name="Subtitle 2"/>
          <p:cNvSpPr>
            <a:spLocks noGrp="1"/>
          </p:cNvSpPr>
          <p:nvPr>
            <p:ph type="body" idx="1"/>
          </p:nvPr>
        </p:nvSpPr>
        <p:spPr/>
        <p:txBody>
          <a:bodyPr/>
          <a:lstStyle/>
          <a:p>
            <a:r>
              <a:rPr lang="en-US" dirty="0"/>
              <a:t>Open Discussion</a:t>
            </a:r>
          </a:p>
          <a:p>
            <a:endParaRPr lang="en-US" dirty="0"/>
          </a:p>
        </p:txBody>
      </p:sp>
    </p:spTree>
    <p:extLst>
      <p:ext uri="{BB962C8B-B14F-4D97-AF65-F5344CB8AC3E}">
        <p14:creationId xmlns:p14="http://schemas.microsoft.com/office/powerpoint/2010/main" val="4226365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B6D81-B17D-47B2-AEF4-769E3AE0DC3E}"/>
              </a:ext>
            </a:extLst>
          </p:cNvPr>
          <p:cNvSpPr>
            <a:spLocks noGrp="1"/>
          </p:cNvSpPr>
          <p:nvPr>
            <p:ph type="title"/>
          </p:nvPr>
        </p:nvSpPr>
        <p:spPr/>
        <p:txBody>
          <a:bodyPr/>
          <a:lstStyle/>
          <a:p>
            <a:r>
              <a:rPr lang="en-US" dirty="0"/>
              <a:t>Committee Vacancies</a:t>
            </a:r>
          </a:p>
        </p:txBody>
      </p:sp>
      <p:sp>
        <p:nvSpPr>
          <p:cNvPr id="5" name="Content Placeholder 4">
            <a:extLst>
              <a:ext uri="{FF2B5EF4-FFF2-40B4-BE49-F238E27FC236}">
                <a16:creationId xmlns:a16="http://schemas.microsoft.com/office/drawing/2014/main" id="{5F5B372E-CD6B-479F-9870-6104CF8DD8B8}"/>
              </a:ext>
            </a:extLst>
          </p:cNvPr>
          <p:cNvSpPr>
            <a:spLocks noGrp="1"/>
          </p:cNvSpPr>
          <p:nvPr>
            <p:ph idx="1"/>
          </p:nvPr>
        </p:nvSpPr>
        <p:spPr/>
        <p:txBody>
          <a:bodyPr/>
          <a:lstStyle/>
          <a:p>
            <a:r>
              <a:rPr lang="en-US" dirty="0"/>
              <a:t>2- Physicians</a:t>
            </a:r>
          </a:p>
          <a:p>
            <a:r>
              <a:rPr lang="en-US" dirty="0"/>
              <a:t>1- Optometrist</a:t>
            </a:r>
          </a:p>
        </p:txBody>
      </p:sp>
    </p:spTree>
    <p:extLst>
      <p:ext uri="{BB962C8B-B14F-4D97-AF65-F5344CB8AC3E}">
        <p14:creationId xmlns:p14="http://schemas.microsoft.com/office/powerpoint/2010/main" val="260609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E4057-2538-485A-8949-688232382BA4}"/>
              </a:ext>
            </a:extLst>
          </p:cNvPr>
          <p:cNvSpPr>
            <a:spLocks noGrp="1"/>
          </p:cNvSpPr>
          <p:nvPr>
            <p:ph type="title"/>
          </p:nvPr>
        </p:nvSpPr>
        <p:spPr/>
        <p:txBody>
          <a:bodyPr/>
          <a:lstStyle/>
          <a:p>
            <a:r>
              <a:rPr lang="en-US" dirty="0"/>
              <a:t>Open Discussion? </a:t>
            </a:r>
          </a:p>
        </p:txBody>
      </p:sp>
    </p:spTree>
    <p:extLst>
      <p:ext uri="{BB962C8B-B14F-4D97-AF65-F5344CB8AC3E}">
        <p14:creationId xmlns:p14="http://schemas.microsoft.com/office/powerpoint/2010/main" val="1798456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367171"/>
            <a:ext cx="4572000" cy="200054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small" spc="0" normalizeH="0" baseline="0" noProof="0" dirty="0">
                <a:ln>
                  <a:noFill/>
                </a:ln>
                <a:solidFill>
                  <a:srgbClr val="003300"/>
                </a:solidFill>
                <a:effectLst/>
                <a:uLnTx/>
                <a:uFillTx/>
                <a:latin typeface="Calibri"/>
                <a:ea typeface="+mj-ea"/>
                <a:cs typeface="+mj-cs"/>
              </a:rPr>
              <a:t>Next Meeting </a:t>
            </a:r>
            <a:br>
              <a:rPr kumimoji="0" lang="en-US" sz="4000" b="1" i="0" u="none" strike="noStrike" kern="0" cap="small" spc="0" normalizeH="0" baseline="0" noProof="0" dirty="0">
                <a:ln>
                  <a:noFill/>
                </a:ln>
                <a:solidFill>
                  <a:srgbClr val="003300"/>
                </a:solidFill>
                <a:effectLst/>
                <a:uLnTx/>
                <a:uFillTx/>
                <a:latin typeface="Calibri"/>
                <a:ea typeface="+mj-ea"/>
                <a:cs typeface="+mj-cs"/>
              </a:rPr>
            </a:br>
            <a:r>
              <a:rPr kumimoji="0" lang="en-US" sz="3200" b="1" i="0" u="none" strike="noStrike" kern="0" cap="small" spc="0" normalizeH="0" baseline="0" noProof="0" dirty="0">
                <a:ln>
                  <a:noFill/>
                </a:ln>
                <a:solidFill>
                  <a:srgbClr val="003300"/>
                </a:solidFill>
                <a:effectLst/>
                <a:uLnTx/>
                <a:uFillTx/>
                <a:latin typeface="Calibri"/>
                <a:ea typeface="+mj-ea"/>
                <a:cs typeface="+mj-cs"/>
              </a:rPr>
              <a:t>December 19</a:t>
            </a:r>
            <a:r>
              <a:rPr kumimoji="0" lang="en-US" sz="3200" b="1" i="0" u="none" strike="noStrike" kern="0" cap="small" spc="0" normalizeH="0" baseline="30000" noProof="0" dirty="0">
                <a:ln>
                  <a:noFill/>
                </a:ln>
                <a:solidFill>
                  <a:srgbClr val="003300"/>
                </a:solidFill>
                <a:effectLst/>
                <a:uLnTx/>
                <a:uFillTx/>
                <a:latin typeface="Calibri"/>
                <a:ea typeface="+mj-ea"/>
                <a:cs typeface="+mj-cs"/>
              </a:rPr>
              <a:t>th</a:t>
            </a:r>
            <a:r>
              <a:rPr kumimoji="0" lang="en-US" sz="3200" b="1" i="0" u="none" strike="noStrike" kern="0" cap="small" spc="0" normalizeH="0" baseline="0" noProof="0" dirty="0">
                <a:ln>
                  <a:noFill/>
                </a:ln>
                <a:solidFill>
                  <a:srgbClr val="003300"/>
                </a:solidFill>
                <a:effectLst/>
                <a:uLnTx/>
                <a:uFillTx/>
                <a:latin typeface="Calibri"/>
                <a:ea typeface="+mj-ea"/>
                <a:cs typeface="+mj-cs"/>
              </a:rPr>
              <a:t>  2018</a:t>
            </a:r>
            <a:br>
              <a:rPr kumimoji="0" lang="en-US" sz="4000" b="1" i="0" u="none" strike="noStrike" kern="0" cap="small" spc="0" normalizeH="0" baseline="0" noProof="0" dirty="0">
                <a:ln>
                  <a:noFill/>
                </a:ln>
                <a:solidFill>
                  <a:srgbClr val="003300"/>
                </a:solidFill>
                <a:effectLst/>
                <a:uLnTx/>
                <a:uFillTx/>
                <a:latin typeface="Calibri"/>
                <a:ea typeface="+mj-ea"/>
                <a:cs typeface="+mj-cs"/>
              </a:rPr>
            </a:br>
            <a:br>
              <a:rPr kumimoji="0" lang="en-US" sz="4000" b="1" i="0" u="none" strike="noStrike" kern="0" cap="small" spc="0" normalizeH="0" baseline="0" noProof="0" dirty="0">
                <a:ln>
                  <a:noFill/>
                </a:ln>
                <a:solidFill>
                  <a:srgbClr val="003300"/>
                </a:solidFill>
                <a:effectLst/>
                <a:uLnTx/>
                <a:uFillTx/>
                <a:latin typeface="Calibri"/>
                <a:ea typeface="+mj-ea"/>
                <a:cs typeface="+mj-cs"/>
              </a:rPr>
            </a:br>
            <a:r>
              <a:rPr kumimoji="0" lang="en-US" sz="1200" b="1" i="0" u="none" strike="noStrike" kern="0" cap="small" spc="0" normalizeH="0" baseline="0" noProof="0" dirty="0">
                <a:ln>
                  <a:noFill/>
                </a:ln>
                <a:solidFill>
                  <a:prstClr val="black">
                    <a:lumMod val="50000"/>
                    <a:lumOff val="50000"/>
                  </a:prstClr>
                </a:solidFill>
                <a:effectLst/>
                <a:uLnTx/>
                <a:uFillTx/>
                <a:latin typeface="Calibri"/>
                <a:ea typeface="+mj-ea"/>
                <a:cs typeface="+mj-cs"/>
              </a:rPr>
              <a:t>Meeting adjourned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791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154064"/>
          </a:xfrm>
        </p:spPr>
        <p:txBody>
          <a:bodyPr>
            <a:normAutofit/>
          </a:bodyPr>
          <a:lstStyle/>
          <a:p>
            <a:r>
              <a:rPr lang="en-US" dirty="0"/>
              <a:t>Agenda</a:t>
            </a:r>
          </a:p>
        </p:txBody>
      </p:sp>
      <p:sp>
        <p:nvSpPr>
          <p:cNvPr id="3" name="Slide Number Placeholder 2"/>
          <p:cNvSpPr>
            <a:spLocks noGrp="1"/>
          </p:cNvSpPr>
          <p:nvPr>
            <p:ph type="sldNum" sz="quarter" idx="12"/>
          </p:nvPr>
        </p:nvSpPr>
        <p:spPr/>
        <p:txBody>
          <a:bodyPr/>
          <a:lstStyle/>
          <a:p>
            <a:fld id="{D5BC9CDB-CF96-4BE3-A705-A1FEF5278E5E}" type="slidenum">
              <a:rPr lang="en-US" smtClean="0">
                <a:solidFill>
                  <a:srgbClr val="073E87"/>
                </a:solidFill>
              </a:rPr>
              <a:pPr/>
              <a:t>3</a:t>
            </a:fld>
            <a:endParaRPr lang="en-US" dirty="0">
              <a:solidFill>
                <a:srgbClr val="073E87"/>
              </a:solidFill>
            </a:endParaRPr>
          </a:p>
        </p:txBody>
      </p:sp>
      <p:sp>
        <p:nvSpPr>
          <p:cNvPr id="4" name="Content Placeholder 3"/>
          <p:cNvSpPr>
            <a:spLocks noGrp="1"/>
          </p:cNvSpPr>
          <p:nvPr>
            <p:ph sz="quarter" idx="13"/>
          </p:nvPr>
        </p:nvSpPr>
        <p:spPr>
          <a:xfrm>
            <a:off x="838200" y="1752600"/>
            <a:ext cx="3660647" cy="4602480"/>
          </a:xfrm>
        </p:spPr>
        <p:txBody>
          <a:bodyPr>
            <a:normAutofit/>
          </a:bodyPr>
          <a:lstStyle/>
          <a:p>
            <a:pPr marL="0" indent="0">
              <a:buNone/>
            </a:pPr>
            <a:r>
              <a:rPr lang="en-US" sz="1400" dirty="0"/>
              <a:t>Old Business</a:t>
            </a:r>
          </a:p>
          <a:p>
            <a:r>
              <a:rPr lang="en-US" sz="1400" dirty="0"/>
              <a:t>Peer Review Meeting </a:t>
            </a:r>
          </a:p>
          <a:p>
            <a:pPr marL="759143" lvl="1" indent="-457200">
              <a:buFont typeface="+mj-lt"/>
              <a:buAutoNum type="alphaLcPeriod"/>
            </a:pPr>
            <a:r>
              <a:rPr lang="en-US" sz="1400" dirty="0"/>
              <a:t>Prescriber MPE Alerts</a:t>
            </a:r>
          </a:p>
          <a:p>
            <a:pPr marL="759143" lvl="1" indent="-457200">
              <a:buFont typeface="+mj-lt"/>
              <a:buAutoNum type="alphaLcPeriod"/>
            </a:pPr>
            <a:r>
              <a:rPr lang="en-US" sz="1400" dirty="0"/>
              <a:t>Composite Prescriber Reference Score </a:t>
            </a:r>
          </a:p>
          <a:p>
            <a:pPr marL="1038543" lvl="2" indent="-457200">
              <a:buFont typeface="+mj-lt"/>
              <a:buAutoNum type="romanUcPeriod"/>
            </a:pPr>
            <a:r>
              <a:rPr lang="en-US" sz="1200" dirty="0"/>
              <a:t>Prescriber Notification Letter</a:t>
            </a:r>
          </a:p>
          <a:p>
            <a:pPr marL="1038543" lvl="2" indent="-457200">
              <a:buFont typeface="+mj-lt"/>
              <a:buAutoNum type="romanUcPeriod"/>
            </a:pPr>
            <a:r>
              <a:rPr lang="en-US" sz="1200" dirty="0"/>
              <a:t>Analysis of Prescribers </a:t>
            </a:r>
          </a:p>
          <a:p>
            <a:pPr marL="0" indent="0">
              <a:buNone/>
            </a:pPr>
            <a:r>
              <a:rPr lang="en-US" sz="1600" dirty="0"/>
              <a:t>New Business</a:t>
            </a:r>
          </a:p>
          <a:p>
            <a:pPr marL="400050" indent="-400050">
              <a:buFont typeface="+mj-lt"/>
              <a:buAutoNum type="romanUcPeriod"/>
            </a:pPr>
            <a:r>
              <a:rPr lang="en-US" sz="1600" dirty="0"/>
              <a:t>Legislative Update</a:t>
            </a:r>
            <a:endParaRPr lang="en-US" sz="1400" dirty="0"/>
          </a:p>
          <a:p>
            <a:pPr marL="644843" lvl="1" indent="-342900">
              <a:buFont typeface="+mj-lt"/>
              <a:buAutoNum type="alphaLcPeriod"/>
            </a:pPr>
            <a:r>
              <a:rPr lang="en-US" sz="1400" dirty="0"/>
              <a:t>HB 4650</a:t>
            </a:r>
          </a:p>
          <a:p>
            <a:pPr marL="644843" lvl="1" indent="-342900">
              <a:buFont typeface="+mj-lt"/>
              <a:buAutoNum type="alphaLcPeriod"/>
            </a:pPr>
            <a:r>
              <a:rPr lang="en-US" sz="1400" dirty="0"/>
              <a:t>SB 2952 / HB4907</a:t>
            </a:r>
          </a:p>
          <a:p>
            <a:pPr marL="644843" lvl="1" indent="-342900">
              <a:buFont typeface="+mj-lt"/>
              <a:buAutoNum type="alphaLcPeriod"/>
            </a:pPr>
            <a:r>
              <a:rPr lang="en-US" sz="1400" dirty="0"/>
              <a:t>SB772/Public Act 100-0564</a:t>
            </a:r>
          </a:p>
          <a:p>
            <a:pPr marL="981393" lvl="2" indent="-400050">
              <a:buFont typeface="+mj-lt"/>
              <a:buAutoNum type="romanLcPeriod"/>
            </a:pPr>
            <a:r>
              <a:rPr lang="en-US" sz="1200" dirty="0"/>
              <a:t>Administrative Rules Update</a:t>
            </a:r>
          </a:p>
          <a:p>
            <a:pPr marL="400050" indent="-400050">
              <a:buFont typeface="+mj-lt"/>
              <a:buAutoNum type="romanUcPeriod"/>
            </a:pPr>
            <a:r>
              <a:rPr lang="en-US" sz="1600" dirty="0"/>
              <a:t>Technical Update</a:t>
            </a:r>
          </a:p>
          <a:p>
            <a:pPr marL="701993" lvl="1" indent="-400050">
              <a:buFont typeface="+mj-lt"/>
              <a:buAutoNum type="romanUcPeriod"/>
            </a:pPr>
            <a:r>
              <a:rPr lang="en-US" sz="1200" dirty="0" err="1"/>
              <a:t>PMPnow</a:t>
            </a:r>
            <a:endParaRPr lang="en-US" sz="1200" dirty="0"/>
          </a:p>
          <a:p>
            <a:pPr marL="701993" lvl="1" indent="-400050">
              <a:buFont typeface="+mj-lt"/>
              <a:buAutoNum type="romanUcPeriod"/>
            </a:pPr>
            <a:r>
              <a:rPr lang="en-US" sz="1200" dirty="0"/>
              <a:t>Naloxone Administration Data</a:t>
            </a:r>
          </a:p>
          <a:p>
            <a:pPr marL="701993" lvl="1" indent="-400050">
              <a:buFont typeface="+mj-lt"/>
              <a:buAutoNum type="romanUcPeriod"/>
            </a:pPr>
            <a:r>
              <a:rPr lang="en-US" sz="1200" dirty="0"/>
              <a:t>Hospital Opioid Overdose Data</a:t>
            </a:r>
          </a:p>
          <a:p>
            <a:pPr marL="701993" lvl="1" indent="-400050">
              <a:buFont typeface="+mj-lt"/>
              <a:buAutoNum type="romanUcPeriod"/>
            </a:pPr>
            <a:r>
              <a:rPr lang="en-US" sz="1200" dirty="0"/>
              <a:t>Medical Marijuana Data</a:t>
            </a:r>
          </a:p>
        </p:txBody>
      </p:sp>
      <p:sp>
        <p:nvSpPr>
          <p:cNvPr id="5" name="Content Placeholder 4"/>
          <p:cNvSpPr>
            <a:spLocks noGrp="1"/>
          </p:cNvSpPr>
          <p:nvPr>
            <p:ph sz="quarter" idx="14"/>
          </p:nvPr>
        </p:nvSpPr>
        <p:spPr>
          <a:xfrm>
            <a:off x="4616666" y="2133600"/>
            <a:ext cx="4041648" cy="4602480"/>
          </a:xfrm>
        </p:spPr>
        <p:txBody>
          <a:bodyPr>
            <a:normAutofit/>
          </a:bodyPr>
          <a:lstStyle/>
          <a:p>
            <a:pPr marL="400050" indent="-400050">
              <a:buAutoNum type="romanUcPeriod" startAt="4"/>
            </a:pPr>
            <a:endParaRPr lang="en-US" sz="1400" dirty="0"/>
          </a:p>
          <a:p>
            <a:pPr marL="400050" indent="-400050">
              <a:buAutoNum type="romanUcPeriod" startAt="4"/>
            </a:pPr>
            <a:r>
              <a:rPr lang="en-US" sz="1400" dirty="0"/>
              <a:t>Project Update</a:t>
            </a:r>
          </a:p>
          <a:p>
            <a:pPr marL="742950" marR="0" lvl="1" indent="-285750">
              <a:lnSpc>
                <a:spcPct val="150000"/>
              </a:lnSpc>
              <a:spcBef>
                <a:spcPts val="0"/>
              </a:spcBef>
              <a:spcAft>
                <a:spcPts val="0"/>
              </a:spcAft>
              <a:buFont typeface="+mj-lt"/>
              <a:buAutoNum type="alphaLcPeriod"/>
            </a:pPr>
            <a:r>
              <a:rPr lang="en-US" sz="1400" dirty="0">
                <a:latin typeface="+mj-lt"/>
                <a:ea typeface="Calibri" panose="020F0502020204030204" pitchFamily="34" charset="0"/>
                <a:cs typeface="Times New Roman" panose="02020603050405020304" pitchFamily="18" charset="0"/>
              </a:rPr>
              <a:t>Academic Detailing</a:t>
            </a:r>
          </a:p>
          <a:p>
            <a:pPr marL="742950" marR="0" lvl="1" indent="-285750">
              <a:lnSpc>
                <a:spcPct val="150000"/>
              </a:lnSpc>
              <a:spcBef>
                <a:spcPts val="0"/>
              </a:spcBef>
              <a:spcAft>
                <a:spcPts val="0"/>
              </a:spcAft>
              <a:buFont typeface="+mj-lt"/>
              <a:buAutoNum type="alphaLcPeriod"/>
            </a:pPr>
            <a:r>
              <a:rPr lang="en-US" sz="1400" dirty="0">
                <a:latin typeface="+mj-lt"/>
                <a:ea typeface="Calibri" panose="020F0502020204030204" pitchFamily="34" charset="0"/>
                <a:cs typeface="Times New Roman" panose="02020603050405020304" pitchFamily="18" charset="0"/>
              </a:rPr>
              <a:t>Continuing Education</a:t>
            </a:r>
          </a:p>
          <a:p>
            <a:pPr marL="742950" marR="0" lvl="1" indent="-285750">
              <a:lnSpc>
                <a:spcPct val="150000"/>
              </a:lnSpc>
              <a:spcBef>
                <a:spcPts val="0"/>
              </a:spcBef>
              <a:spcAft>
                <a:spcPts val="0"/>
              </a:spcAft>
              <a:buFont typeface="+mj-lt"/>
              <a:buAutoNum type="alphaLcPeriod"/>
            </a:pPr>
            <a:r>
              <a:rPr lang="en-US" sz="1400" dirty="0">
                <a:latin typeface="+mj-lt"/>
                <a:ea typeface="Calibri" panose="020F0502020204030204" pitchFamily="34" charset="0"/>
                <a:cs typeface="Times New Roman" panose="02020603050405020304" pitchFamily="18" charset="0"/>
              </a:rPr>
              <a:t>Community Outreach</a:t>
            </a:r>
          </a:p>
          <a:p>
            <a:pPr marL="701993" lvl="1" indent="-400050">
              <a:buAutoNum type="romanUcPeriod" startAt="4"/>
            </a:pPr>
            <a:endParaRPr lang="en-US" sz="1000" dirty="0"/>
          </a:p>
          <a:p>
            <a:pPr marL="400050" indent="-400050">
              <a:buAutoNum type="romanUcPeriod" startAt="4"/>
            </a:pPr>
            <a:r>
              <a:rPr lang="en-US" sz="1400" dirty="0"/>
              <a:t>Miscellaneous Issues</a:t>
            </a:r>
          </a:p>
          <a:p>
            <a:pPr marL="701993" lvl="1" indent="-400050">
              <a:buAutoNum type="romanUcPeriod" startAt="4"/>
            </a:pPr>
            <a:r>
              <a:rPr lang="en-US" sz="1200" dirty="0"/>
              <a:t>PMPAC Vacancies</a:t>
            </a:r>
          </a:p>
          <a:p>
            <a:pPr marL="701993" lvl="1" indent="-400050">
              <a:buAutoNum type="romanUcPeriod" startAt="4"/>
            </a:pPr>
            <a:r>
              <a:rPr lang="en-US" sz="1200" dirty="0"/>
              <a:t>Open Discussion</a:t>
            </a:r>
          </a:p>
          <a:p>
            <a:pPr marL="301943" lvl="1" indent="0">
              <a:buNone/>
            </a:pPr>
            <a:endParaRPr lang="en-US" sz="1200" dirty="0"/>
          </a:p>
          <a:p>
            <a:pPr marL="400050" indent="-400050">
              <a:buAutoNum type="romanUcPeriod" startAt="4"/>
            </a:pPr>
            <a:r>
              <a:rPr lang="en-US" sz="1400" dirty="0"/>
              <a:t>Reminder of Next Meeting</a:t>
            </a:r>
          </a:p>
          <a:p>
            <a:pPr marL="701993" lvl="1" indent="-400050">
              <a:buAutoNum type="romanUcPeriod" startAt="4"/>
            </a:pPr>
            <a:r>
              <a:rPr lang="en-US" sz="1200" dirty="0"/>
              <a:t>December 19</a:t>
            </a:r>
            <a:r>
              <a:rPr lang="en-US" sz="1200" baseline="30000" dirty="0"/>
              <a:t>th</a:t>
            </a:r>
            <a:r>
              <a:rPr lang="en-US" sz="1200" dirty="0"/>
              <a:t>, 2018</a:t>
            </a:r>
          </a:p>
          <a:p>
            <a:pPr marL="301943" lvl="1" indent="0">
              <a:buNone/>
            </a:pPr>
            <a:endParaRPr lang="en-US" sz="1200" dirty="0"/>
          </a:p>
          <a:p>
            <a:pPr marL="400050" indent="-400050">
              <a:buAutoNum type="romanUcPeriod" startAt="4"/>
            </a:pPr>
            <a:r>
              <a:rPr lang="en-US" sz="1400" dirty="0"/>
              <a:t>Call for motion to adjourn</a:t>
            </a:r>
          </a:p>
          <a:p>
            <a:pPr marL="0" indent="0">
              <a:buNone/>
            </a:pPr>
            <a:endParaRPr lang="en-US" sz="1400" dirty="0"/>
          </a:p>
          <a:p>
            <a:pPr marL="400050" indent="-400050">
              <a:buFont typeface="+mj-lt"/>
              <a:buAutoNum type="romanUcPeriod"/>
            </a:pPr>
            <a:endParaRPr lang="en-US" sz="1400" dirty="0"/>
          </a:p>
          <a:p>
            <a:pPr marL="400050" indent="-400050">
              <a:buFont typeface="+mj-lt"/>
              <a:buAutoNum type="romanUcPeriod"/>
            </a:pPr>
            <a:endParaRPr lang="en-US" sz="1400" dirty="0"/>
          </a:p>
        </p:txBody>
      </p:sp>
    </p:spTree>
    <p:extLst>
      <p:ext uri="{BB962C8B-B14F-4D97-AF65-F5344CB8AC3E}">
        <p14:creationId xmlns:p14="http://schemas.microsoft.com/office/powerpoint/2010/main" val="334847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marL="342900" marR="0" lvl="0" indent="-342900">
              <a:lnSpc>
                <a:spcPct val="150000"/>
              </a:lnSpc>
              <a:spcBef>
                <a:spcPts val="0"/>
              </a:spcBef>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Peer review meeting</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7" name="Subtitle 6"/>
          <p:cNvSpPr>
            <a:spLocks noGrp="1"/>
          </p:cNvSpPr>
          <p:nvPr>
            <p:ph type="subTitle" idx="1"/>
          </p:nvPr>
        </p:nvSpPr>
        <p:spPr>
          <a:xfrm>
            <a:off x="2819400" y="4038600"/>
            <a:ext cx="5915528" cy="2590800"/>
          </a:xfrm>
        </p:spPr>
        <p:txBody>
          <a:bodyPr>
            <a:normAutofit/>
          </a:bodyPr>
          <a:lstStyle/>
          <a:p>
            <a:r>
              <a:rPr lang="en-US" dirty="0"/>
              <a:t>September 18</a:t>
            </a:r>
            <a:r>
              <a:rPr lang="en-US" baseline="30000" dirty="0"/>
              <a:t>th</a:t>
            </a:r>
            <a:r>
              <a:rPr lang="en-US" dirty="0"/>
              <a:t>, 2018</a:t>
            </a:r>
          </a:p>
        </p:txBody>
      </p:sp>
    </p:spTree>
    <p:extLst>
      <p:ext uri="{BB962C8B-B14F-4D97-AF65-F5344CB8AC3E}">
        <p14:creationId xmlns:p14="http://schemas.microsoft.com/office/powerpoint/2010/main" val="2367185586"/>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AF70853-9E24-45F4-AAB7-7B342711F2A3}"/>
              </a:ext>
            </a:extLst>
          </p:cNvPr>
          <p:cNvSpPr>
            <a:spLocks noGrp="1"/>
          </p:cNvSpPr>
          <p:nvPr>
            <p:ph type="title"/>
          </p:nvPr>
        </p:nvSpPr>
        <p:spPr/>
        <p:txBody>
          <a:bodyPr/>
          <a:lstStyle/>
          <a:p>
            <a:r>
              <a:rPr lang="en-US" dirty="0"/>
              <a:t>Composite Prescribing Reference Score</a:t>
            </a:r>
          </a:p>
        </p:txBody>
      </p:sp>
      <p:sp>
        <p:nvSpPr>
          <p:cNvPr id="14" name="Content Placeholder 13">
            <a:extLst>
              <a:ext uri="{FF2B5EF4-FFF2-40B4-BE49-F238E27FC236}">
                <a16:creationId xmlns:a16="http://schemas.microsoft.com/office/drawing/2014/main" id="{5CCC85FB-5390-4373-AAC8-8DF5E1962E0F}"/>
              </a:ext>
            </a:extLst>
          </p:cNvPr>
          <p:cNvSpPr>
            <a:spLocks noGrp="1"/>
          </p:cNvSpPr>
          <p:nvPr>
            <p:ph idx="1"/>
          </p:nvPr>
        </p:nvSpPr>
        <p:spPr/>
        <p:txBody>
          <a:bodyPr/>
          <a:lstStyle/>
          <a:p>
            <a:r>
              <a:rPr lang="en-US" dirty="0"/>
              <a:t>Prescriber notifications sent to 1,239 prescribers</a:t>
            </a:r>
          </a:p>
          <a:p>
            <a:r>
              <a:rPr lang="en-US" dirty="0"/>
              <a:t>Data refined based on feedback</a:t>
            </a:r>
          </a:p>
          <a:p>
            <a:r>
              <a:rPr lang="en-US" dirty="0"/>
              <a:t>Approximately 500 new prescriber notifications</a:t>
            </a:r>
          </a:p>
          <a:p>
            <a:r>
              <a:rPr lang="en-US" dirty="0"/>
              <a:t>24 prescribers identified for further analysis</a:t>
            </a:r>
          </a:p>
          <a:p>
            <a:pPr lvl="1"/>
            <a:r>
              <a:rPr lang="en-US" dirty="0"/>
              <a:t>Prescribing Metric Trends</a:t>
            </a:r>
          </a:p>
          <a:p>
            <a:pPr lvl="2"/>
            <a:r>
              <a:rPr lang="en-US" dirty="0"/>
              <a:t>MME/ day</a:t>
            </a:r>
          </a:p>
          <a:p>
            <a:pPr lvl="2"/>
            <a:r>
              <a:rPr lang="en-US" dirty="0"/>
              <a:t>Number of CS prescriptions</a:t>
            </a:r>
          </a:p>
          <a:p>
            <a:pPr lvl="2"/>
            <a:r>
              <a:rPr lang="en-US" dirty="0"/>
              <a:t>Day supply</a:t>
            </a:r>
          </a:p>
          <a:p>
            <a:pPr lvl="2"/>
            <a:r>
              <a:rPr lang="en-US" dirty="0"/>
              <a:t>Co-prescribing</a:t>
            </a:r>
          </a:p>
          <a:p>
            <a:pPr lvl="2"/>
            <a:endParaRPr lang="en-US" dirty="0"/>
          </a:p>
          <a:p>
            <a:pPr lvl="1"/>
            <a:r>
              <a:rPr lang="en-US" dirty="0"/>
              <a:t>Requests for information to be sent if deemed necessary </a:t>
            </a:r>
          </a:p>
        </p:txBody>
      </p:sp>
      <p:sp>
        <p:nvSpPr>
          <p:cNvPr id="15" name="Content Placeholder 14">
            <a:extLst>
              <a:ext uri="{FF2B5EF4-FFF2-40B4-BE49-F238E27FC236}">
                <a16:creationId xmlns:a16="http://schemas.microsoft.com/office/drawing/2014/main" id="{8B145EDD-5911-4EA7-906E-F186B95AA8E3}"/>
              </a:ext>
            </a:extLst>
          </p:cNvPr>
          <p:cNvSpPr>
            <a:spLocks noGrp="1"/>
          </p:cNvSpPr>
          <p:nvPr>
            <p:ph idx="13"/>
          </p:nvPr>
        </p:nvSpPr>
        <p:spPr/>
        <p:txBody>
          <a:bodyPr>
            <a:normAutofit lnSpcReduction="10000"/>
          </a:bodyPr>
          <a:lstStyle/>
          <a:p>
            <a:r>
              <a:rPr lang="en-US" dirty="0"/>
              <a:t>Based on an equation evaluating prescribers average MME/day as well as co-prescribing of opioids and benzodiazepines with and without a hypnotic</a:t>
            </a:r>
          </a:p>
        </p:txBody>
      </p:sp>
    </p:spTree>
    <p:extLst>
      <p:ext uri="{BB962C8B-B14F-4D97-AF65-F5344CB8AC3E}">
        <p14:creationId xmlns:p14="http://schemas.microsoft.com/office/powerpoint/2010/main" val="1628707436"/>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Legislative Update</a:t>
            </a:r>
            <a:br>
              <a:rPr lang="en-US" dirty="0"/>
            </a:br>
            <a:endParaRPr lang="en-US" dirty="0"/>
          </a:p>
        </p:txBody>
      </p:sp>
    </p:spTree>
    <p:extLst>
      <p:ext uri="{BB962C8B-B14F-4D97-AF65-F5344CB8AC3E}">
        <p14:creationId xmlns:p14="http://schemas.microsoft.com/office/powerpoint/2010/main" val="3744064549"/>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22B4A5-0274-48AA-8E79-6F40F25685DC}"/>
              </a:ext>
            </a:extLst>
          </p:cNvPr>
          <p:cNvSpPr>
            <a:spLocks noGrp="1"/>
          </p:cNvSpPr>
          <p:nvPr>
            <p:ph type="title"/>
          </p:nvPr>
        </p:nvSpPr>
        <p:spPr/>
        <p:txBody>
          <a:bodyPr>
            <a:normAutofit/>
          </a:bodyPr>
          <a:lstStyle/>
          <a:p>
            <a:r>
              <a:rPr lang="en-US" dirty="0"/>
              <a:t>HB 4650</a:t>
            </a:r>
          </a:p>
        </p:txBody>
      </p:sp>
      <p:sp>
        <p:nvSpPr>
          <p:cNvPr id="9" name="Content Placeholder 8">
            <a:extLst>
              <a:ext uri="{FF2B5EF4-FFF2-40B4-BE49-F238E27FC236}">
                <a16:creationId xmlns:a16="http://schemas.microsoft.com/office/drawing/2014/main" id="{1BC713C7-E12D-4B3B-BE93-CB02FAA96881}"/>
              </a:ext>
            </a:extLst>
          </p:cNvPr>
          <p:cNvSpPr>
            <a:spLocks noGrp="1"/>
          </p:cNvSpPr>
          <p:nvPr>
            <p:ph idx="1"/>
          </p:nvPr>
        </p:nvSpPr>
        <p:spPr/>
        <p:txBody>
          <a:bodyPr>
            <a:normAutofit fontScale="70000" lnSpcReduction="20000"/>
          </a:bodyPr>
          <a:lstStyle/>
          <a:p>
            <a:pPr marL="0" indent="0">
              <a:buNone/>
            </a:pPr>
            <a:r>
              <a:rPr lang="en-US" u="sng" dirty="0"/>
              <a:t>Summary:</a:t>
            </a:r>
            <a:endParaRPr lang="en-US" dirty="0"/>
          </a:p>
          <a:p>
            <a:r>
              <a:rPr lang="en-US" dirty="0"/>
              <a:t>Amends the Illinois Controlled Substance Act to allow pharmacists to authorize a designee to consult the Prescription Monitoring Program on their behalf, defines "pharmacist" to include, but be not limited to, a pharmacist associated with a health maintenance organization or a Medicaid managed care entity providing services under the Illinois Public Aid Code.</a:t>
            </a:r>
          </a:p>
          <a:p>
            <a:pPr marL="0" indent="0">
              <a:buNone/>
            </a:pPr>
            <a:endParaRPr lang="en-US" dirty="0"/>
          </a:p>
          <a:p>
            <a:pPr marL="0" indent="0">
              <a:buNone/>
            </a:pPr>
            <a:r>
              <a:rPr lang="en-US" u="sng" dirty="0"/>
              <a:t>Background:</a:t>
            </a:r>
            <a:endParaRPr lang="en-US" dirty="0"/>
          </a:p>
          <a:p>
            <a:r>
              <a:rPr lang="en-US" dirty="0"/>
              <a:t>The Association of Medicaid Health Plans proposed the original bill which was amended to become the current form. The current bill allows MCOs to access the PMP but with limits and only for clinical review purposes. </a:t>
            </a:r>
          </a:p>
          <a:p>
            <a:endParaRPr lang="en-US" dirty="0"/>
          </a:p>
        </p:txBody>
      </p:sp>
      <p:sp>
        <p:nvSpPr>
          <p:cNvPr id="7" name="Slide Number Placeholder 6">
            <a:extLst>
              <a:ext uri="{FF2B5EF4-FFF2-40B4-BE49-F238E27FC236}">
                <a16:creationId xmlns:a16="http://schemas.microsoft.com/office/drawing/2014/main" id="{7B020740-4E25-4EC2-8399-70AC12A8A918}"/>
              </a:ext>
            </a:extLst>
          </p:cNvPr>
          <p:cNvSpPr>
            <a:spLocks noGrp="1"/>
          </p:cNvSpPr>
          <p:nvPr>
            <p:ph type="sldNum" sz="quarter" idx="12"/>
          </p:nvPr>
        </p:nvSpPr>
        <p:spPr/>
        <p:txBody>
          <a:bodyPr/>
          <a:lstStyle/>
          <a:p>
            <a:fld id="{50A9D90F-B0DA-447F-A748-DB8E81ABF003}" type="slidenum">
              <a:rPr lang="en-US" smtClean="0"/>
              <a:t>7</a:t>
            </a:fld>
            <a:endParaRPr lang="en-US"/>
          </a:p>
        </p:txBody>
      </p:sp>
    </p:spTree>
    <p:extLst>
      <p:ext uri="{BB962C8B-B14F-4D97-AF65-F5344CB8AC3E}">
        <p14:creationId xmlns:p14="http://schemas.microsoft.com/office/powerpoint/2010/main" val="179412618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873368"/>
          </a:xfrm>
        </p:spPr>
        <p:txBody>
          <a:bodyPr/>
          <a:lstStyle/>
          <a:p>
            <a:r>
              <a:rPr lang="en-US" dirty="0"/>
              <a:t>SB2952</a:t>
            </a:r>
          </a:p>
        </p:txBody>
      </p:sp>
      <p:sp>
        <p:nvSpPr>
          <p:cNvPr id="3" name="Content Placeholder 2"/>
          <p:cNvSpPr>
            <a:spLocks noGrp="1"/>
          </p:cNvSpPr>
          <p:nvPr>
            <p:ph idx="1"/>
          </p:nvPr>
        </p:nvSpPr>
        <p:spPr>
          <a:xfrm>
            <a:off x="762000" y="990600"/>
            <a:ext cx="8077200" cy="5257800"/>
          </a:xfrm>
        </p:spPr>
        <p:txBody>
          <a:bodyPr>
            <a:normAutofit/>
          </a:bodyPr>
          <a:lstStyle/>
          <a:p>
            <a:pPr marL="0" indent="0">
              <a:buNone/>
            </a:pPr>
            <a:endParaRPr lang="en-US" dirty="0"/>
          </a:p>
          <a:p>
            <a:r>
              <a:rPr lang="en-US" dirty="0"/>
              <a:t>Allows for licensed and non-licensed designees</a:t>
            </a:r>
          </a:p>
          <a:p>
            <a:pPr marL="0" indent="0">
              <a:buNone/>
            </a:pPr>
            <a:endParaRPr lang="en-US" dirty="0"/>
          </a:p>
          <a:p>
            <a:r>
              <a:rPr lang="en-US" dirty="0"/>
              <a:t>Changes PMP Advisory Committee Meetings from quarterly to semi-annually</a:t>
            </a:r>
          </a:p>
          <a:p>
            <a:pPr marL="0" indent="0">
              <a:buNone/>
            </a:pPr>
            <a:endParaRPr lang="en-US" dirty="0"/>
          </a:p>
          <a:p>
            <a:r>
              <a:rPr lang="en-US" dirty="0"/>
              <a:t>Changes the make-up of PMP Advisory Committee and Peer Review Committee</a:t>
            </a:r>
          </a:p>
          <a:p>
            <a:endParaRPr lang="en-US" dirty="0"/>
          </a:p>
        </p:txBody>
      </p:sp>
    </p:spTree>
    <p:extLst>
      <p:ext uri="{BB962C8B-B14F-4D97-AF65-F5344CB8AC3E}">
        <p14:creationId xmlns:p14="http://schemas.microsoft.com/office/powerpoint/2010/main" val="777496816"/>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12E2-84D5-4E9E-8E38-D3FD39C3F6B7}"/>
              </a:ext>
            </a:extLst>
          </p:cNvPr>
          <p:cNvSpPr>
            <a:spLocks noGrp="1"/>
          </p:cNvSpPr>
          <p:nvPr>
            <p:ph type="title"/>
          </p:nvPr>
        </p:nvSpPr>
        <p:spPr/>
        <p:txBody>
          <a:bodyPr>
            <a:normAutofit fontScale="90000"/>
          </a:bodyPr>
          <a:lstStyle/>
          <a:p>
            <a:pPr algn="ctr"/>
            <a:r>
              <a:rPr lang="en-US" dirty="0"/>
              <a:t>ILPMP Advisory Committee Members</a:t>
            </a:r>
          </a:p>
        </p:txBody>
      </p:sp>
      <p:sp>
        <p:nvSpPr>
          <p:cNvPr id="3" name="Text Placeholder 2">
            <a:extLst>
              <a:ext uri="{FF2B5EF4-FFF2-40B4-BE49-F238E27FC236}">
                <a16:creationId xmlns:a16="http://schemas.microsoft.com/office/drawing/2014/main" id="{DE8A2B66-F52F-4570-B936-4BBE53EFD711}"/>
              </a:ext>
            </a:extLst>
          </p:cNvPr>
          <p:cNvSpPr>
            <a:spLocks noGrp="1"/>
          </p:cNvSpPr>
          <p:nvPr>
            <p:ph type="body" idx="1"/>
          </p:nvPr>
        </p:nvSpPr>
        <p:spPr/>
        <p:txBody>
          <a:bodyPr>
            <a:normAutofit fontScale="77500" lnSpcReduction="20000"/>
          </a:bodyPr>
          <a:lstStyle/>
          <a:p>
            <a:r>
              <a:rPr lang="en-US" dirty="0"/>
              <a:t>Current Advisory Committee</a:t>
            </a:r>
          </a:p>
          <a:p>
            <a:r>
              <a:rPr lang="en-US" u="sng" dirty="0"/>
              <a:t>12 Member Advisory Committee</a:t>
            </a:r>
          </a:p>
        </p:txBody>
      </p:sp>
      <p:sp>
        <p:nvSpPr>
          <p:cNvPr id="4" name="Content Placeholder 3">
            <a:extLst>
              <a:ext uri="{FF2B5EF4-FFF2-40B4-BE49-F238E27FC236}">
                <a16:creationId xmlns:a16="http://schemas.microsoft.com/office/drawing/2014/main" id="{84AAB8D0-6279-4590-B7D2-A9C4012B9303}"/>
              </a:ext>
            </a:extLst>
          </p:cNvPr>
          <p:cNvSpPr>
            <a:spLocks noGrp="1"/>
          </p:cNvSpPr>
          <p:nvPr>
            <p:ph sz="half" idx="2"/>
          </p:nvPr>
        </p:nvSpPr>
        <p:spPr/>
        <p:txBody>
          <a:bodyPr>
            <a:normAutofit/>
          </a:bodyPr>
          <a:lstStyle/>
          <a:p>
            <a:r>
              <a:rPr lang="en-US" sz="1800" dirty="0"/>
              <a:t>4 - Physicians</a:t>
            </a:r>
          </a:p>
          <a:p>
            <a:r>
              <a:rPr lang="en-US" sz="1800" dirty="0"/>
              <a:t>1 - Advanced Practice Nurse</a:t>
            </a:r>
          </a:p>
          <a:p>
            <a:r>
              <a:rPr lang="en-US" sz="1800" dirty="0"/>
              <a:t>1 - Physician Assistant</a:t>
            </a:r>
          </a:p>
          <a:p>
            <a:r>
              <a:rPr lang="en-US" sz="1800" dirty="0"/>
              <a:t>1 – optometrist/ophthalmologist</a:t>
            </a:r>
          </a:p>
          <a:p>
            <a:r>
              <a:rPr lang="en-US" sz="1800" dirty="0"/>
              <a:t>1 - Dentist</a:t>
            </a:r>
          </a:p>
          <a:p>
            <a:r>
              <a:rPr lang="en-US" sz="1800" dirty="0"/>
              <a:t>1 - Podiatric Physician</a:t>
            </a:r>
          </a:p>
          <a:p>
            <a:r>
              <a:rPr lang="en-US" sz="1800" dirty="0"/>
              <a:t>3 - Pharmacists</a:t>
            </a:r>
          </a:p>
          <a:p>
            <a:endParaRPr lang="en-US" dirty="0"/>
          </a:p>
        </p:txBody>
      </p:sp>
      <p:sp>
        <p:nvSpPr>
          <p:cNvPr id="5" name="Text Placeholder 4">
            <a:extLst>
              <a:ext uri="{FF2B5EF4-FFF2-40B4-BE49-F238E27FC236}">
                <a16:creationId xmlns:a16="http://schemas.microsoft.com/office/drawing/2014/main" id="{6BC1BD91-EF79-469A-94DE-7554DF62F875}"/>
              </a:ext>
            </a:extLst>
          </p:cNvPr>
          <p:cNvSpPr>
            <a:spLocks noGrp="1"/>
          </p:cNvSpPr>
          <p:nvPr>
            <p:ph type="body" sz="quarter" idx="3"/>
          </p:nvPr>
        </p:nvSpPr>
        <p:spPr/>
        <p:txBody>
          <a:bodyPr>
            <a:normAutofit fontScale="77500" lnSpcReduction="20000"/>
          </a:bodyPr>
          <a:lstStyle/>
          <a:p>
            <a:r>
              <a:rPr lang="en-US" dirty="0"/>
              <a:t>Post SB2952 </a:t>
            </a:r>
          </a:p>
          <a:p>
            <a:r>
              <a:rPr lang="en-US" u="sng" dirty="0"/>
              <a:t>16 Member Advisory Committee</a:t>
            </a:r>
          </a:p>
        </p:txBody>
      </p:sp>
      <p:sp>
        <p:nvSpPr>
          <p:cNvPr id="6" name="Content Placeholder 5">
            <a:extLst>
              <a:ext uri="{FF2B5EF4-FFF2-40B4-BE49-F238E27FC236}">
                <a16:creationId xmlns:a16="http://schemas.microsoft.com/office/drawing/2014/main" id="{F55F0E29-143E-4AE2-A978-61BB0B8D4779}"/>
              </a:ext>
            </a:extLst>
          </p:cNvPr>
          <p:cNvSpPr>
            <a:spLocks noGrp="1"/>
          </p:cNvSpPr>
          <p:nvPr>
            <p:ph sz="quarter" idx="4"/>
          </p:nvPr>
        </p:nvSpPr>
        <p:spPr/>
        <p:txBody>
          <a:bodyPr>
            <a:normAutofit fontScale="92500" lnSpcReduction="10000"/>
          </a:bodyPr>
          <a:lstStyle/>
          <a:p>
            <a:r>
              <a:rPr lang="en-US" dirty="0"/>
              <a:t>6 – Physicians (1 family practice, 1 pain, 4 physicians)</a:t>
            </a:r>
          </a:p>
          <a:p>
            <a:r>
              <a:rPr lang="en-US" dirty="0"/>
              <a:t>2 – Advanced Practice Nurses</a:t>
            </a:r>
          </a:p>
          <a:p>
            <a:r>
              <a:rPr lang="en-US" dirty="0"/>
              <a:t>1 - Physician Assistant</a:t>
            </a:r>
          </a:p>
          <a:p>
            <a:r>
              <a:rPr lang="en-US" dirty="0"/>
              <a:t>1 Optometrist</a:t>
            </a:r>
          </a:p>
          <a:p>
            <a:r>
              <a:rPr lang="en-US" dirty="0"/>
              <a:t>1 – Dentist</a:t>
            </a:r>
          </a:p>
          <a:p>
            <a:r>
              <a:rPr lang="en-US" dirty="0"/>
              <a:t>1 – Veterinarian</a:t>
            </a:r>
          </a:p>
          <a:p>
            <a:r>
              <a:rPr lang="en-US" dirty="0"/>
              <a:t>3 – Pharmacists</a:t>
            </a:r>
          </a:p>
          <a:p>
            <a:r>
              <a:rPr lang="en-US" dirty="0"/>
              <a:t>1 – clinical representative from a statewide organization representing hospitals</a:t>
            </a:r>
          </a:p>
        </p:txBody>
      </p:sp>
    </p:spTree>
    <p:extLst>
      <p:ext uri="{BB962C8B-B14F-4D97-AF65-F5344CB8AC3E}">
        <p14:creationId xmlns:p14="http://schemas.microsoft.com/office/powerpoint/2010/main" val="220467862"/>
      </p:ext>
    </p:extLst>
  </p:cSld>
  <p:clrMapOvr>
    <a:masterClrMapping/>
  </p:clrMapOvr>
  <p:transition spd="slow">
    <p:wipe dir="d"/>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99CCFF"/>
        </a:lt1>
        <a:dk2>
          <a:srgbClr val="000066"/>
        </a:dk2>
        <a:lt2>
          <a:srgbClr val="FFFFFF"/>
        </a:lt2>
        <a:accent1>
          <a:srgbClr val="CCCCFF"/>
        </a:accent1>
        <a:accent2>
          <a:srgbClr val="FFFFCC"/>
        </a:accent2>
        <a:accent3>
          <a:srgbClr val="CAE2FF"/>
        </a:accent3>
        <a:accent4>
          <a:srgbClr val="000000"/>
        </a:accent4>
        <a:accent5>
          <a:srgbClr val="E2E2FF"/>
        </a:accent5>
        <a:accent6>
          <a:srgbClr val="E7E7B9"/>
        </a:accent6>
        <a:hlink>
          <a:srgbClr val="FFCCFF"/>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D3D9E3C-77A4-45D6-B681-2B4E81FB6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1218</TotalTime>
  <Words>834</Words>
  <Application>Microsoft Office PowerPoint</Application>
  <PresentationFormat>On-screen Show (4:3)</PresentationFormat>
  <Paragraphs>227</Paragraphs>
  <Slides>28</Slides>
  <Notes>27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28</vt:i4>
      </vt:variant>
    </vt:vector>
  </HeadingPairs>
  <TitlesOfParts>
    <vt:vector size="42" baseType="lpstr">
      <vt:lpstr>Arial</vt:lpstr>
      <vt:lpstr>Calibri</vt:lpstr>
      <vt:lpstr>Candara</vt:lpstr>
      <vt:lpstr>Consolas</vt:lpstr>
      <vt:lpstr>Corbel</vt:lpstr>
      <vt:lpstr>Georgia</vt:lpstr>
      <vt:lpstr>Symbol</vt:lpstr>
      <vt:lpstr>Times New Roman</vt:lpstr>
      <vt:lpstr>Wingdings</vt:lpstr>
      <vt:lpstr>Office Theme</vt:lpstr>
      <vt:lpstr>Waveform</vt:lpstr>
      <vt:lpstr>1_Waveform</vt:lpstr>
      <vt:lpstr>Training</vt:lpstr>
      <vt:lpstr>Banded</vt:lpstr>
      <vt:lpstr>   PMP Advisory Committee</vt:lpstr>
      <vt:lpstr>AGENDA</vt:lpstr>
      <vt:lpstr>Agenda</vt:lpstr>
      <vt:lpstr>Peer review meeting </vt:lpstr>
      <vt:lpstr>Composite Prescribing Reference Score</vt:lpstr>
      <vt:lpstr>Legislative Update </vt:lpstr>
      <vt:lpstr>HB 4650</vt:lpstr>
      <vt:lpstr>SB2952</vt:lpstr>
      <vt:lpstr>ILPMP Advisory Committee Members</vt:lpstr>
      <vt:lpstr>Peer Review Committee</vt:lpstr>
      <vt:lpstr>SB 336</vt:lpstr>
      <vt:lpstr>Public Act 100-0564</vt:lpstr>
      <vt:lpstr>PowerPoint Presentation</vt:lpstr>
      <vt:lpstr>PMPnow Outreach</vt:lpstr>
      <vt:lpstr>PMPnow Connections</vt:lpstr>
      <vt:lpstr>Utilization: PMPnow Queries</vt:lpstr>
      <vt:lpstr>New Users / Total Users</vt:lpstr>
      <vt:lpstr>Website Requests / PMPnow Requests</vt:lpstr>
      <vt:lpstr>New Data Available on PMP website</vt:lpstr>
      <vt:lpstr>PowerPoint Presentation</vt:lpstr>
      <vt:lpstr>PowerPoint Presentation</vt:lpstr>
      <vt:lpstr>What are the results of our efforts ?</vt:lpstr>
      <vt:lpstr>MME Trends</vt:lpstr>
      <vt:lpstr>MPE Trends</vt:lpstr>
      <vt:lpstr>Miscellaneous Issues</vt:lpstr>
      <vt:lpstr>Committee Vacancies</vt:lpstr>
      <vt:lpstr>Open Discussion? </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PMP Advisory Committee</dc:title>
  <dc:creator>Pointer, Sarah</dc:creator>
  <cp:keywords/>
  <cp:lastModifiedBy>Pointer, Sarah</cp:lastModifiedBy>
  <cp:revision>80</cp:revision>
  <cp:lastPrinted>2018-09-19T16:00:55Z</cp:lastPrinted>
  <dcterms:created xsi:type="dcterms:W3CDTF">2018-03-19T21:15:04Z</dcterms:created>
  <dcterms:modified xsi:type="dcterms:W3CDTF">2018-09-19T16:14:11Z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TC010690531033</vt:lpwstr>
  </property>
</Properties>
</file>