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3660" r:id="rId3"/>
    <p:sldMasterId id="2147483673" r:id="rId4"/>
    <p:sldMasterId id="2147483724" r:id="rId5"/>
    <p:sldMasterId id="2147483753" r:id="rId6"/>
  </p:sldMasterIdLst>
  <p:notesMasterIdLst>
    <p:notesMasterId r:id="rId28"/>
  </p:notesMasterIdLst>
  <p:sldIdLst>
    <p:sldId id="290" r:id="rId7"/>
    <p:sldId id="292" r:id="rId8"/>
    <p:sldId id="300" r:id="rId9"/>
    <p:sldId id="258" r:id="rId10"/>
    <p:sldId id="259" r:id="rId11"/>
    <p:sldId id="307" r:id="rId12"/>
    <p:sldId id="318" r:id="rId13"/>
    <p:sldId id="308" r:id="rId14"/>
    <p:sldId id="278" r:id="rId15"/>
    <p:sldId id="280" r:id="rId16"/>
    <p:sldId id="279" r:id="rId17"/>
    <p:sldId id="299" r:id="rId18"/>
    <p:sldId id="311" r:id="rId19"/>
    <p:sldId id="315" r:id="rId20"/>
    <p:sldId id="316" r:id="rId21"/>
    <p:sldId id="319" r:id="rId22"/>
    <p:sldId id="301" r:id="rId23"/>
    <p:sldId id="302" r:id="rId24"/>
    <p:sldId id="309" r:id="rId25"/>
    <p:sldId id="266" r:id="rId26"/>
    <p:sldId id="268" r:id="rId2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90" d="100"/>
          <a:sy n="90" d="100"/>
        </p:scale>
        <p:origin x="11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'users (4)'!$P$1</c:f>
              <c:strCache>
                <c:ptCount val="1"/>
                <c:pt idx="0">
                  <c:v>Prescribers</c:v>
                </c:pt>
              </c:strCache>
            </c:strRef>
          </c:tx>
          <c:cat>
            <c:numRef>
              <c:f>'users (4)'!$O$2:$O$12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'users (4)'!$P$2:$P$12</c:f>
              <c:numCache>
                <c:formatCode>General</c:formatCode>
                <c:ptCount val="11"/>
                <c:pt idx="0">
                  <c:v>3377</c:v>
                </c:pt>
                <c:pt idx="1">
                  <c:v>2961</c:v>
                </c:pt>
                <c:pt idx="2">
                  <c:v>2377</c:v>
                </c:pt>
                <c:pt idx="3">
                  <c:v>1989</c:v>
                </c:pt>
                <c:pt idx="4">
                  <c:v>2372</c:v>
                </c:pt>
                <c:pt idx="5">
                  <c:v>2513</c:v>
                </c:pt>
                <c:pt idx="6">
                  <c:v>2374</c:v>
                </c:pt>
                <c:pt idx="7">
                  <c:v>2391</c:v>
                </c:pt>
                <c:pt idx="8">
                  <c:v>2631</c:v>
                </c:pt>
                <c:pt idx="9">
                  <c:v>17056</c:v>
                </c:pt>
                <c:pt idx="10">
                  <c:v>11278</c:v>
                </c:pt>
              </c:numCache>
            </c:numRef>
          </c:val>
          <c:smooth val="0"/>
          <c:extLst>
            <c:ext xmlns:c16="http://schemas.microsoft.com/office/drawing/2014/chart" uri="{C3380CC4-5D6E-409C-BE32-E72D297353CC}">
              <c16:uniqueId val="{00000000-43AA-4DCA-BA75-953EEC90BB28}"/>
            </c:ext>
          </c:extLst>
        </c:ser>
        <c:ser>
          <c:idx val="2"/>
          <c:order val="1"/>
          <c:tx>
            <c:strRef>
              <c:f>'users (4)'!$Q$1</c:f>
              <c:strCache>
                <c:ptCount val="1"/>
                <c:pt idx="0">
                  <c:v>pharmacists</c:v>
                </c:pt>
              </c:strCache>
            </c:strRef>
          </c:tx>
          <c:cat>
            <c:numRef>
              <c:f>'users (4)'!$O$2:$O$12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'users (4)'!$Q$2:$Q$12</c:f>
              <c:numCache>
                <c:formatCode>General</c:formatCode>
                <c:ptCount val="11"/>
                <c:pt idx="0">
                  <c:v>1824</c:v>
                </c:pt>
                <c:pt idx="1">
                  <c:v>1018</c:v>
                </c:pt>
                <c:pt idx="2">
                  <c:v>1060</c:v>
                </c:pt>
                <c:pt idx="3">
                  <c:v>833</c:v>
                </c:pt>
                <c:pt idx="4">
                  <c:v>1068</c:v>
                </c:pt>
                <c:pt idx="5">
                  <c:v>1495</c:v>
                </c:pt>
                <c:pt idx="6">
                  <c:v>881</c:v>
                </c:pt>
                <c:pt idx="7">
                  <c:v>976</c:v>
                </c:pt>
                <c:pt idx="8">
                  <c:v>855</c:v>
                </c:pt>
                <c:pt idx="9">
                  <c:v>885</c:v>
                </c:pt>
                <c:pt idx="10">
                  <c:v>91</c:v>
                </c:pt>
              </c:numCache>
            </c:numRef>
          </c:val>
          <c:smooth val="0"/>
          <c:extLst>
            <c:ext xmlns:c16="http://schemas.microsoft.com/office/drawing/2014/chart" uri="{C3380CC4-5D6E-409C-BE32-E72D297353CC}">
              <c16:uniqueId val="{00000001-43AA-4DCA-BA75-953EEC90BB28}"/>
            </c:ext>
          </c:extLst>
        </c:ser>
        <c:dLbls>
          <c:showLegendKey val="0"/>
          <c:showVal val="0"/>
          <c:showCatName val="0"/>
          <c:showSerName val="0"/>
          <c:showPercent val="0"/>
          <c:showBubbleSize val="0"/>
        </c:dLbls>
        <c:marker val="1"/>
        <c:smooth val="0"/>
        <c:axId val="498859448"/>
        <c:axId val="498860624"/>
      </c:lineChart>
      <c:catAx>
        <c:axId val="498859448"/>
        <c:scaling>
          <c:orientation val="minMax"/>
        </c:scaling>
        <c:delete val="0"/>
        <c:axPos val="b"/>
        <c:numFmt formatCode="General" sourceLinked="1"/>
        <c:majorTickMark val="out"/>
        <c:minorTickMark val="none"/>
        <c:tickLblPos val="nextTo"/>
        <c:crossAx val="498860624"/>
        <c:crosses val="autoZero"/>
        <c:auto val="1"/>
        <c:lblAlgn val="ctr"/>
        <c:lblOffset val="100"/>
        <c:noMultiLvlLbl val="0"/>
      </c:catAx>
      <c:valAx>
        <c:axId val="498860624"/>
        <c:scaling>
          <c:orientation val="minMax"/>
        </c:scaling>
        <c:delete val="0"/>
        <c:axPos val="l"/>
        <c:majorGridlines/>
        <c:numFmt formatCode="General" sourceLinked="1"/>
        <c:majorTickMark val="out"/>
        <c:minorTickMark val="none"/>
        <c:tickLblPos val="nextTo"/>
        <c:crossAx val="49885944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F6B6E4-A353-40AC-9A60-BF8B217CFDD8}" type="datetimeFigureOut">
              <a:rPr lang="en-US" smtClean="0"/>
              <a:t>8/30/2018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ECCAD7-0834-4054-8AD5-CD41214AEA91}" type="slidenum">
              <a:rPr lang="en-US" smtClean="0"/>
              <a:t>‹#›</a:t>
            </a:fld>
            <a:endParaRPr lang="en-US"/>
          </a:p>
        </p:txBody>
      </p:sp>
    </p:spTree>
    <p:extLst>
      <p:ext uri="{BB962C8B-B14F-4D97-AF65-F5344CB8AC3E}">
        <p14:creationId xmlns:p14="http://schemas.microsoft.com/office/powerpoint/2010/main" val="22371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03274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6447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5690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3219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5693FD4-8F83-4EF7-AC3F-0DC0388986B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51421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en-US" noProof="0"/>
              <a:t>Click to edit Master title style</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en-US" noProof="0"/>
              <a:t>Click to edit Master subtitle style</a:t>
            </a:r>
          </a:p>
        </p:txBody>
      </p:sp>
      <p:sp>
        <p:nvSpPr>
          <p:cNvPr id="2053" name="Rectangle 5"/>
          <p:cNvSpPr>
            <a:spLocks noGrp="1" noChangeArrowheads="1"/>
          </p:cNvSpPr>
          <p:nvPr>
            <p:ph type="dt" sz="quarter" idx="2"/>
          </p:nvPr>
        </p:nvSpPr>
        <p:spPr>
          <a:xfrm>
            <a:off x="1828800" y="6248400"/>
            <a:ext cx="1905000" cy="457200"/>
          </a:xfrm>
        </p:spPr>
        <p:txBody>
          <a:bodyPr/>
          <a:lstStyle>
            <a:lvl1pPr>
              <a:defRPr/>
            </a:lvl1pPr>
          </a:lstStyle>
          <a:p>
            <a:endParaRPr lang="en-US"/>
          </a:p>
        </p:txBody>
      </p:sp>
      <p:sp>
        <p:nvSpPr>
          <p:cNvPr id="2054" name="Rectangle 6"/>
          <p:cNvSpPr>
            <a:spLocks noGrp="1" noChangeArrowheads="1"/>
          </p:cNvSpPr>
          <p:nvPr>
            <p:ph type="ftr" sz="quarter" idx="3"/>
          </p:nvPr>
        </p:nvSpPr>
        <p:spPr>
          <a:xfrm>
            <a:off x="3962400" y="6248400"/>
            <a:ext cx="2895600" cy="457200"/>
          </a:xfrm>
        </p:spPr>
        <p:txBody>
          <a:bodyPr/>
          <a:lstStyle>
            <a:lvl1pPr>
              <a:defRPr/>
            </a:lvl1pPr>
          </a:lstStyle>
          <a:p>
            <a:endParaRPr lang="en-US"/>
          </a:p>
        </p:txBody>
      </p:sp>
      <p:sp>
        <p:nvSpPr>
          <p:cNvPr id="2055" name="Rectangle 7"/>
          <p:cNvSpPr>
            <a:spLocks noGrp="1" noChangeArrowheads="1"/>
          </p:cNvSpPr>
          <p:nvPr>
            <p:ph type="sldNum" sz="quarter" idx="4"/>
          </p:nvPr>
        </p:nvSpPr>
        <p:spPr>
          <a:xfrm>
            <a:off x="7086600" y="6248400"/>
            <a:ext cx="1905000" cy="457200"/>
          </a:xfrm>
        </p:spPr>
        <p:txBody>
          <a:bodyPr/>
          <a:lstStyle>
            <a:lvl1pPr>
              <a:defRPr/>
            </a:lvl1pPr>
          </a:lstStyle>
          <a:p>
            <a:fld id="{0794D1D7-2548-46AD-8D8E-B02A6F7377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9874AB-190D-407C-80A1-C81F9318C203}" type="slidenum">
              <a:rPr lang="en-US"/>
              <a:pPr/>
              <a:t>‹#›</a:t>
            </a:fld>
            <a:endParaRPr lang="en-US"/>
          </a:p>
        </p:txBody>
      </p:sp>
    </p:spTree>
    <p:extLst>
      <p:ext uri="{BB962C8B-B14F-4D97-AF65-F5344CB8AC3E}">
        <p14:creationId xmlns:p14="http://schemas.microsoft.com/office/powerpoint/2010/main" val="283274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64414A-EF29-484B-BCC1-B68BBDCA4714}" type="slidenum">
              <a:rPr lang="en-US"/>
              <a:pPr/>
              <a:t>‹#›</a:t>
            </a:fld>
            <a:endParaRPr lang="en-US"/>
          </a:p>
        </p:txBody>
      </p:sp>
    </p:spTree>
    <p:extLst>
      <p:ext uri="{BB962C8B-B14F-4D97-AF65-F5344CB8AC3E}">
        <p14:creationId xmlns:p14="http://schemas.microsoft.com/office/powerpoint/2010/main" val="293842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89644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507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AF529-63C4-490E-84CE-58DBF8A79691}"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04230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2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8/30/2018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57665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8/30/2018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038149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8/30/2018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91881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36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F15D72-2931-475E-A02F-9847B9D8482E}" type="slidenum">
              <a:rPr lang="en-US"/>
              <a:pPr/>
              <a:t>‹#›</a:t>
            </a:fld>
            <a:endParaRPr lang="en-US"/>
          </a:p>
        </p:txBody>
      </p:sp>
    </p:spTree>
    <p:extLst>
      <p:ext uri="{BB962C8B-B14F-4D97-AF65-F5344CB8AC3E}">
        <p14:creationId xmlns:p14="http://schemas.microsoft.com/office/powerpoint/2010/main" val="1023295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3428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54608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574789BA-4078-4841-BAAB-9359C48265AE}"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152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8/30/2018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65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8/30/2018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313575588"/>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10505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73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AF529-63C4-490E-84CE-58DBF8A79691}"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16136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067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8/30/2018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09706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E4B208-6B70-4353-894B-5D7DB4C9C818}" type="slidenum">
              <a:rPr lang="en-US"/>
              <a:pPr/>
              <a:t>‹#›</a:t>
            </a:fld>
            <a:endParaRPr lang="en-US"/>
          </a:p>
        </p:txBody>
      </p:sp>
    </p:spTree>
    <p:extLst>
      <p:ext uri="{BB962C8B-B14F-4D97-AF65-F5344CB8AC3E}">
        <p14:creationId xmlns:p14="http://schemas.microsoft.com/office/powerpoint/2010/main" val="665567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8/30/2018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9074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8/30/2018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2536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76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53485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05731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 name="Date Placeholder 3"/>
          <p:cNvSpPr>
            <a:spLocks noGrp="1"/>
          </p:cNvSpPr>
          <p:nvPr>
            <p:ph type="dt" sz="half" idx="10"/>
          </p:nvPr>
        </p:nvSpPr>
        <p:spPr/>
        <p:txBody>
          <a:bodyPr/>
          <a:lstStyle/>
          <a:p>
            <a:fld id="{574789BA-4078-4841-BAAB-9359C48265AE}"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8850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8/30/2018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635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p14="http://schemas.microsoft.com/office/powerpoint/2010/main" val="20124707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31096220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13550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AF9360-BCBB-4F4C-BBA6-2DAEE148DF60}" type="slidenum">
              <a:rPr lang="en-US"/>
              <a:pPr/>
              <a:t>‹#›</a:t>
            </a:fld>
            <a:endParaRPr lang="en-US"/>
          </a:p>
        </p:txBody>
      </p:sp>
    </p:spTree>
    <p:extLst>
      <p:ext uri="{BB962C8B-B14F-4D97-AF65-F5344CB8AC3E}">
        <p14:creationId xmlns:p14="http://schemas.microsoft.com/office/powerpoint/2010/main" val="3051604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430456"/>
      </p:ext>
    </p:extLst>
  </p:cSld>
  <p:clrMapOvr>
    <a:masterClrMapping/>
  </p:clrMapOvr>
  <p:transition spd="slow">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134168"/>
      </p:ext>
    </p:extLst>
  </p:cSld>
  <p:clrMapOvr>
    <a:masterClrMapping/>
  </p:clrMapOvr>
  <p:transition spd="slow">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767110"/>
      </p:ext>
    </p:extLst>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4136753"/>
      </p:ext>
    </p:extLst>
  </p:cSld>
  <p:clrMapOvr>
    <a:masterClrMapping/>
  </p:clrMapOvr>
  <p:transition spd="slow">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805566"/>
      </p:ext>
    </p:extLst>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429025"/>
      </p:ext>
    </p:extLst>
  </p:cSld>
  <p:clrMapOvr>
    <a:masterClrMapping/>
  </p:clrMapOvr>
  <p:transition spd="slow">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465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889526"/>
      </p:ext>
    </p:extLst>
  </p:cSld>
  <p:clrMapOvr>
    <a:masterClrMapping/>
  </p:clrMapOvr>
  <p:transition spd="slow">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22981"/>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solidFill>
                  <a:prstClr val="black">
                    <a:tint val="75000"/>
                  </a:prstClr>
                </a:solidFill>
              </a:rPr>
              <a:pPr/>
              <a:t>8/30/2018</a:t>
            </a:fld>
            <a:endParaRPr lang="en-US" dirty="0">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lang="en-US" dirty="0">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073810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1A84F5-E111-4B84-A72C-891E5D613FD3}" type="slidenum">
              <a:rPr lang="en-US"/>
              <a:pPr/>
              <a:t>‹#›</a:t>
            </a:fld>
            <a:endParaRPr lang="en-US"/>
          </a:p>
        </p:txBody>
      </p:sp>
    </p:spTree>
    <p:extLst>
      <p:ext uri="{BB962C8B-B14F-4D97-AF65-F5344CB8AC3E}">
        <p14:creationId xmlns:p14="http://schemas.microsoft.com/office/powerpoint/2010/main" val="2617130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3D75B-73EF-4D67-81D8-130C78727816}"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31852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88560-608B-42FD-B9B3-ABEB4B39BA13}"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91367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B8AF529-63C4-490E-84CE-58DBF8A79691}"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2451684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9010B-AFD0-4A0A-BBF7-8B5E0092574A}"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20107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E193C3-F98E-4604-AF8A-E5299BEAD3DF}" type="datetime1">
              <a:rPr lang="en-US" smtClean="0">
                <a:solidFill>
                  <a:srgbClr val="073E87"/>
                </a:solidFill>
              </a:rPr>
              <a:pPr/>
              <a:t>8/30/2018</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6739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8522E-7238-4721-AC2D-53A0A1B9078D}" type="datetime1">
              <a:rPr lang="en-US" smtClean="0">
                <a:solidFill>
                  <a:srgbClr val="073E87"/>
                </a:solidFill>
              </a:rPr>
              <a:pPr/>
              <a:t>8/30/2018</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84516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D2414-32A7-42D0-AE9C-D909A13699C1}" type="datetime1">
              <a:rPr lang="en-US" smtClean="0">
                <a:solidFill>
                  <a:srgbClr val="073E87"/>
                </a:solidFill>
              </a:rPr>
              <a:pPr/>
              <a:t>8/30/2018</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77482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0534-5CD2-4EDD-AD11-A93B532A3CBE}"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608736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F10E6-8482-4C48-B9F3-CA97EA360239}" type="datetime1">
              <a:rPr lang="en-US" smtClean="0">
                <a:solidFill>
                  <a:srgbClr val="073E87"/>
                </a:solidFill>
              </a:rPr>
              <a:pPr/>
              <a:t>8/30/2018</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06658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72EBD-134E-4FAD-A53D-0FA4D3B51D72}"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71056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65E4A-534A-4061-AA53-39B3EBF225F3}" type="slidenum">
              <a:rPr lang="en-US"/>
              <a:pPr/>
              <a:t>‹#›</a:t>
            </a:fld>
            <a:endParaRPr lang="en-US"/>
          </a:p>
        </p:txBody>
      </p:sp>
    </p:spTree>
    <p:extLst>
      <p:ext uri="{BB962C8B-B14F-4D97-AF65-F5344CB8AC3E}">
        <p14:creationId xmlns:p14="http://schemas.microsoft.com/office/powerpoint/2010/main" val="2769183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74789BA-4078-4841-BAAB-9359C48265AE}" type="datetime1">
              <a:rPr lang="en-US" smtClean="0">
                <a:solidFill>
                  <a:srgbClr val="073E87"/>
                </a:solidFill>
              </a:rPr>
              <a:pPr/>
              <a:t>8/30/2018</a:t>
            </a:fld>
            <a:endParaRPr lang="en-US" dirty="0">
              <a:solidFill>
                <a:srgbClr val="073E87"/>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dirty="0">
              <a:solidFill>
                <a:srgbClr val="073E87"/>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D5BC9CDB-CF96-4BE3-A705-A1FEF5278E5E}"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381501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8/30/2018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994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8/30/2018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9058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76639"/>
            <a:ext cx="2133600" cy="365125"/>
          </a:xfrm>
        </p:spPr>
        <p:txBody>
          <a:bodyPr/>
          <a:lstStyle/>
          <a:p>
            <a:fld id="{582B83D1-7634-4EB3-B377-61D74F7A2298}" type="datetime1">
              <a:rPr lang="en-US" smtClean="0">
                <a:solidFill>
                  <a:srgbClr val="073E87"/>
                </a:solidFill>
              </a:rPr>
              <a:pPr/>
              <a:t>8/30/2018</a:t>
            </a:fld>
            <a:endParaRPr lang="en-US" dirty="0">
              <a:solidFill>
                <a:srgbClr val="073E87"/>
              </a:solidFill>
            </a:endParaRPr>
          </a:p>
        </p:txBody>
      </p:sp>
      <p:sp>
        <p:nvSpPr>
          <p:cNvPr id="6" name="Slide Number Placeholder 5"/>
          <p:cNvSpPr>
            <a:spLocks noGrp="1"/>
          </p:cNvSpPr>
          <p:nvPr>
            <p:ph type="sldNum" sz="quarter" idx="12"/>
          </p:nvPr>
        </p:nvSpPr>
        <p:spPr>
          <a:xfrm>
            <a:off x="3505200" y="6376639"/>
            <a:ext cx="2133600" cy="365125"/>
          </a:xfrm>
        </p:spPr>
        <p:txBody>
          <a:bodyPr/>
          <a:lstStyle/>
          <a:p>
            <a:fld id="{8E2BB739-DA7D-46D4-AB08-EB05A595F6CE}" type="slidenum">
              <a:rPr lang="en-US" smtClean="0">
                <a:solidFill>
                  <a:srgbClr val="073E87"/>
                </a:solidFill>
              </a:rPr>
              <a:pPr/>
              <a:t>‹#›</a:t>
            </a:fld>
            <a:endParaRPr lang="en-US" dirty="0">
              <a:solidFill>
                <a:srgbClr val="073E87"/>
              </a:solidFill>
            </a:endParaRPr>
          </a:p>
        </p:txBody>
      </p:sp>
      <p:sp>
        <p:nvSpPr>
          <p:cNvPr id="8" name="Content Placeholder 2"/>
          <p:cNvSpPr>
            <a:spLocks noGrp="1"/>
          </p:cNvSpPr>
          <p:nvPr>
            <p:ph idx="13" hasCustomPrompt="1"/>
          </p:nvPr>
        </p:nvSpPr>
        <p:spPr>
          <a:xfrm>
            <a:off x="457200" y="1295400"/>
            <a:ext cx="8229600" cy="533400"/>
          </a:xfrm>
        </p:spPr>
        <p:txBody>
          <a:bodyPr/>
          <a:lstStyle>
            <a:lvl1pPr marL="0" indent="0">
              <a:buNone/>
              <a:defRPr sz="1600" i="0"/>
            </a:lvl1pPr>
          </a:lstStyle>
          <a:p>
            <a:pPr lvl="0"/>
            <a:r>
              <a:rPr lang="en-US" dirty="0"/>
              <a:t>Kicker</a:t>
            </a:r>
          </a:p>
        </p:txBody>
      </p:sp>
      <p:cxnSp>
        <p:nvCxnSpPr>
          <p:cNvPr id="9" name="Straight Connector 8"/>
          <p:cNvCxnSpPr/>
          <p:nvPr userDrawn="1"/>
        </p:nvCxnSpPr>
        <p:spPr>
          <a:xfrm>
            <a:off x="457200" y="1219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412083"/>
            <a:ext cx="990600" cy="2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53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A2CDDF-0AD9-4E25-A7D4-E485509C4A6C}" type="slidenum">
              <a:rPr lang="en-US"/>
              <a:pPr/>
              <a:t>‹#›</a:t>
            </a:fld>
            <a:endParaRPr lang="en-US"/>
          </a:p>
        </p:txBody>
      </p:sp>
    </p:spTree>
    <p:extLst>
      <p:ext uri="{BB962C8B-B14F-4D97-AF65-F5344CB8AC3E}">
        <p14:creationId xmlns:p14="http://schemas.microsoft.com/office/powerpoint/2010/main" val="54083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24922B-94B8-401E-826E-03CFE1B86993}" type="slidenum">
              <a:rPr lang="en-US"/>
              <a:pPr/>
              <a:t>‹#›</a:t>
            </a:fld>
            <a:endParaRPr lang="en-US"/>
          </a:p>
        </p:txBody>
      </p:sp>
    </p:spTree>
    <p:extLst>
      <p:ext uri="{BB962C8B-B14F-4D97-AF65-F5344CB8AC3E}">
        <p14:creationId xmlns:p14="http://schemas.microsoft.com/office/powerpoint/2010/main" val="243422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199FB0-63AA-4782-AD9A-B39A67F49AB7}" type="slidenum">
              <a:rPr lang="en-US"/>
              <a:pPr/>
              <a:t>‹#›</a:t>
            </a:fld>
            <a:endParaRPr lang="en-US"/>
          </a:p>
        </p:txBody>
      </p:sp>
    </p:spTree>
    <p:extLst>
      <p:ext uri="{BB962C8B-B14F-4D97-AF65-F5344CB8AC3E}">
        <p14:creationId xmlns:p14="http://schemas.microsoft.com/office/powerpoint/2010/main" val="2092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8915400" cy="6858000"/>
            <a:chOff x="0" y="0"/>
            <a:chExt cx="5616" cy="4320"/>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13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white">
            <a:xfrm>
              <a:off x="576" y="1152"/>
              <a:ext cx="5040" cy="27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9" name="Rectangle 5"/>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30" name="Rectangle 6"/>
          <p:cNvSpPr>
            <a:spLocks noGrp="1" noChangeArrowheads="1"/>
          </p:cNvSpPr>
          <p:nvPr>
            <p:ph type="body" idx="1"/>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43274CDE-25DE-4D87-B9CD-EAC38C409DF4}"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8/30/2018</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221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8"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8/30/2018</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5822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57B281C-5159-4971-8228-52B9A72E9ED2}" type="datetimeFigureOut">
              <a:rPr lang="en-US" smtClean="0">
                <a:solidFill>
                  <a:prstClr val="black">
                    <a:tint val="75000"/>
                  </a:prstClr>
                </a:solidFill>
                <a:latin typeface="Calibri"/>
              </a:rPr>
              <a:pPr eaLnBrk="1" fontAlgn="auto" hangingPunct="1">
                <a:spcBef>
                  <a:spcPts val="0"/>
                </a:spcBef>
                <a:spcAft>
                  <a:spcPts val="0"/>
                </a:spcAft>
              </a:pPr>
              <a:t>8/30/2018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3D6E5A2-EC83-451F-A719-9AC1370DD5CF}"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val="147475140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eaLnBrk="1" fontAlgn="auto" hangingPunct="1">
              <a:spcBef>
                <a:spcPts val="0"/>
              </a:spcBef>
              <a:spcAft>
                <a:spcPts val="0"/>
              </a:spcAft>
            </a:pPr>
            <a:fld id="{8A4BF527-6291-41A9-9CD4-8161F5A33B9D}" type="datetime1">
              <a:rPr lang="en-US" smtClean="0">
                <a:solidFill>
                  <a:srgbClr val="073E87"/>
                </a:solidFill>
                <a:latin typeface="Candara"/>
              </a:rPr>
              <a:pPr eaLnBrk="1" fontAlgn="auto" hangingPunct="1">
                <a:spcBef>
                  <a:spcPts val="0"/>
                </a:spcBef>
                <a:spcAft>
                  <a:spcPts val="0"/>
                </a:spcAft>
              </a:pPr>
              <a:t>8/30/2018</a:t>
            </a:fld>
            <a:endParaRPr lang="en-US" dirty="0">
              <a:solidFill>
                <a:srgbClr val="073E87"/>
              </a:solidFill>
              <a:latin typeface="Candara"/>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eaLnBrk="1" fontAlgn="auto" hangingPunct="1">
              <a:spcBef>
                <a:spcPts val="0"/>
              </a:spcBef>
              <a:spcAft>
                <a:spcPts val="0"/>
              </a:spcAft>
            </a:pPr>
            <a:endParaRPr lang="en-US" dirty="0">
              <a:solidFill>
                <a:srgbClr val="073E87"/>
              </a:solidFill>
              <a:latin typeface="Candara"/>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eaLnBrk="1" fontAlgn="auto" hangingPunct="1">
              <a:spcBef>
                <a:spcPts val="0"/>
              </a:spcBef>
              <a:spcAft>
                <a:spcPts val="0"/>
              </a:spcAft>
            </a:pPr>
            <a:fld id="{D5BC9CDB-CF96-4BE3-A705-A1FEF5278E5E}" type="slidenum">
              <a:rPr lang="en-US" smtClean="0">
                <a:solidFill>
                  <a:srgbClr val="073E87"/>
                </a:solidFill>
                <a:latin typeface="Candara"/>
              </a:rPr>
              <a:pPr eaLnBrk="1" fontAlgn="auto" hangingPunct="1">
                <a:spcBef>
                  <a:spcPts val="0"/>
                </a:spcBef>
                <a:spcAft>
                  <a:spcPts val="0"/>
                </a:spcAft>
              </a:pPr>
              <a:t>‹#›</a:t>
            </a:fld>
            <a:endParaRPr lang="en-US" dirty="0">
              <a:solidFill>
                <a:srgbClr val="073E87"/>
              </a:solidFill>
              <a:latin typeface="Candara"/>
            </a:endParaRPr>
          </a:p>
        </p:txBody>
      </p:sp>
    </p:spTree>
    <p:extLst>
      <p:ext uri="{BB962C8B-B14F-4D97-AF65-F5344CB8AC3E}">
        <p14:creationId xmlns:p14="http://schemas.microsoft.com/office/powerpoint/2010/main" val="591413843"/>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85395"/>
            <a:ext cx="7010400" cy="743143"/>
          </a:xfrm>
        </p:spPr>
        <p:txBody>
          <a:bodyPr/>
          <a:lstStyle/>
          <a:p>
            <a:pPr algn="ctr"/>
            <a:r>
              <a:rPr lang="en-US" dirty="0"/>
              <a:t>   </a:t>
            </a:r>
            <a:r>
              <a:rPr lang="en-US" dirty="0">
                <a:solidFill>
                  <a:schemeClr val="bg1">
                    <a:lumMod val="25000"/>
                  </a:schemeClr>
                </a:solidFill>
              </a:rPr>
              <a:t>PMP Advisory Committee</a:t>
            </a:r>
          </a:p>
        </p:txBody>
      </p:sp>
      <p:sp>
        <p:nvSpPr>
          <p:cNvPr id="3" name="Subtitle 2"/>
          <p:cNvSpPr>
            <a:spLocks noGrp="1"/>
          </p:cNvSpPr>
          <p:nvPr>
            <p:ph type="body" idx="1"/>
          </p:nvPr>
        </p:nvSpPr>
        <p:spPr>
          <a:xfrm>
            <a:off x="1842655" y="3048000"/>
            <a:ext cx="7399234" cy="1772111"/>
          </a:xfrm>
        </p:spPr>
        <p:txBody>
          <a:bodyPr>
            <a:normAutofit/>
          </a:bodyPr>
          <a:lstStyle/>
          <a:p>
            <a:pPr algn="ctr"/>
            <a:r>
              <a:rPr lang="en-US" dirty="0">
                <a:solidFill>
                  <a:schemeClr val="bg1">
                    <a:lumMod val="50000"/>
                  </a:schemeClr>
                </a:solidFill>
              </a:rPr>
              <a:t>Chair:  Sarah Pointer, Pharm D.</a:t>
            </a:r>
          </a:p>
          <a:p>
            <a:pPr algn="ctr"/>
            <a:r>
              <a:rPr lang="en-US" dirty="0">
                <a:solidFill>
                  <a:schemeClr val="bg1">
                    <a:lumMod val="50000"/>
                  </a:schemeClr>
                </a:solidFill>
              </a:rPr>
              <a:t>PMP Admin: Craig Berberet</a:t>
            </a:r>
          </a:p>
          <a:p>
            <a:pPr algn="ctr"/>
            <a:r>
              <a:rPr lang="en-US" dirty="0">
                <a:solidFill>
                  <a:schemeClr val="bg1">
                    <a:lumMod val="50000"/>
                  </a:schemeClr>
                </a:solidFill>
              </a:rPr>
              <a:t>June 20</a:t>
            </a:r>
            <a:r>
              <a:rPr lang="en-US" baseline="30000" dirty="0">
                <a:solidFill>
                  <a:schemeClr val="bg1">
                    <a:lumMod val="50000"/>
                  </a:schemeClr>
                </a:solidFill>
              </a:rPr>
              <a:t>th</a:t>
            </a:r>
            <a:r>
              <a:rPr lang="en-US" dirty="0">
                <a:solidFill>
                  <a:schemeClr val="bg1">
                    <a:lumMod val="50000"/>
                  </a:schemeClr>
                </a:solidFill>
              </a:rPr>
              <a:t>, 2018</a:t>
            </a:r>
          </a:p>
          <a:p>
            <a:endParaRPr lang="en-US" dirty="0"/>
          </a:p>
        </p:txBody>
      </p:sp>
    </p:spTree>
    <p:extLst>
      <p:ext uri="{BB962C8B-B14F-4D97-AF65-F5344CB8AC3E}">
        <p14:creationId xmlns:p14="http://schemas.microsoft.com/office/powerpoint/2010/main" val="39036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64,393 PMP Users </a:t>
            </a:r>
            <a:r>
              <a:rPr lang="en-US" sz="1200" dirty="0"/>
              <a:t>(as of February 8, 2018)  update this  and know total </a:t>
            </a:r>
            <a:r>
              <a:rPr lang="en-US" sz="1200" dirty="0" err="1"/>
              <a:t>cs</a:t>
            </a:r>
            <a:r>
              <a:rPr lang="en-US" sz="1200" dirty="0"/>
              <a:t> holders</a:t>
            </a:r>
          </a:p>
          <a:p>
            <a:pPr lvl="1"/>
            <a:r>
              <a:rPr lang="en-US" dirty="0"/>
              <a:t>27,451 registrations since December, 2017</a:t>
            </a:r>
          </a:p>
          <a:p>
            <a:pPr lvl="1"/>
            <a:r>
              <a:rPr lang="en-US" dirty="0"/>
              <a:t>53,403 Prescribers</a:t>
            </a:r>
          </a:p>
          <a:p>
            <a:pPr lvl="1"/>
            <a:r>
              <a:rPr lang="en-US" dirty="0"/>
              <a:t>10,990 Dispensers</a:t>
            </a:r>
          </a:p>
          <a:p>
            <a:r>
              <a:rPr lang="en-US" dirty="0"/>
              <a:t>Four to Five weeks behind on registrations </a:t>
            </a:r>
          </a:p>
        </p:txBody>
      </p:sp>
      <p:sp>
        <p:nvSpPr>
          <p:cNvPr id="2" name="Title 1"/>
          <p:cNvSpPr>
            <a:spLocks noGrp="1"/>
          </p:cNvSpPr>
          <p:nvPr>
            <p:ph type="title"/>
          </p:nvPr>
        </p:nvSpPr>
        <p:spPr/>
        <p:txBody>
          <a:bodyPr/>
          <a:lstStyle/>
          <a:p>
            <a:r>
              <a:rPr lang="en-US" dirty="0"/>
              <a:t>PMP Registrations</a:t>
            </a:r>
          </a:p>
        </p:txBody>
      </p:sp>
      <p:sp>
        <p:nvSpPr>
          <p:cNvPr id="4" name="Slide Number Placeholder 3"/>
          <p:cNvSpPr>
            <a:spLocks noGrp="1"/>
          </p:cNvSpPr>
          <p:nvPr>
            <p:ph type="sldNum" sz="quarter" idx="12"/>
          </p:nvPr>
        </p:nvSpPr>
        <p:spPr/>
        <p:txBody>
          <a:bodyPr/>
          <a:lstStyle/>
          <a:p>
            <a:fld id="{D5BC9CDB-CF96-4BE3-A705-A1FEF5278E5E}" type="slidenum">
              <a:rPr lang="en-US" smtClean="0">
                <a:solidFill>
                  <a:srgbClr val="073E87"/>
                </a:solidFill>
              </a:rPr>
              <a:pPr/>
              <a:t>10</a:t>
            </a:fld>
            <a:endParaRPr lang="en-US" dirty="0">
              <a:solidFill>
                <a:srgbClr val="073E87"/>
              </a:solidFill>
            </a:endParaRPr>
          </a:p>
        </p:txBody>
      </p:sp>
    </p:spTree>
    <p:extLst>
      <p:ext uri="{BB962C8B-B14F-4D97-AF65-F5344CB8AC3E}">
        <p14:creationId xmlns:p14="http://schemas.microsoft.com/office/powerpoint/2010/main" val="150113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Registrations</a:t>
            </a:r>
          </a:p>
        </p:txBody>
      </p:sp>
      <p:graphicFrame>
        <p:nvGraphicFramePr>
          <p:cNvPr id="8" name="Content Placeholder 7"/>
          <p:cNvGraphicFramePr>
            <a:graphicFrameLocks noGrp="1"/>
          </p:cNvGraphicFramePr>
          <p:nvPr>
            <p:ph idx="1"/>
          </p:nvPr>
        </p:nvGraphicFramePr>
        <p:xfrm>
          <a:off x="871538" y="2674938"/>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D5BC9CDB-CF96-4BE3-A705-A1FEF5278E5E}" type="slidenum">
              <a:rPr lang="en-US" smtClean="0">
                <a:solidFill>
                  <a:srgbClr val="073E87"/>
                </a:solidFill>
              </a:rPr>
              <a:pPr/>
              <a:t>11</a:t>
            </a:fld>
            <a:endParaRPr lang="en-US" dirty="0">
              <a:solidFill>
                <a:srgbClr val="073E87"/>
              </a:solidFill>
            </a:endParaRPr>
          </a:p>
        </p:txBody>
      </p:sp>
    </p:spTree>
    <p:extLst>
      <p:ext uri="{BB962C8B-B14F-4D97-AF65-F5344CB8AC3E}">
        <p14:creationId xmlns:p14="http://schemas.microsoft.com/office/powerpoint/2010/main" val="175997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9708716"/>
              </p:ext>
            </p:extLst>
          </p:nvPr>
        </p:nvGraphicFramePr>
        <p:xfrm>
          <a:off x="762000" y="3200398"/>
          <a:ext cx="7162799" cy="3049764"/>
        </p:xfrm>
        <a:graphic>
          <a:graphicData uri="http://schemas.openxmlformats.org/drawingml/2006/table">
            <a:tbl>
              <a:tblPr firstRow="1" firstCol="1" bandRow="1">
                <a:tableStyleId>{5C22544A-7EE6-4342-B048-85BDC9FD1C3A}</a:tableStyleId>
              </a:tblPr>
              <a:tblGrid>
                <a:gridCol w="3273068">
                  <a:extLst>
                    <a:ext uri="{9D8B030D-6E8A-4147-A177-3AD203B41FA5}">
                      <a16:colId xmlns:a16="http://schemas.microsoft.com/office/drawing/2014/main" val="20000"/>
                    </a:ext>
                  </a:extLst>
                </a:gridCol>
                <a:gridCol w="3889731">
                  <a:extLst>
                    <a:ext uri="{9D8B030D-6E8A-4147-A177-3AD203B41FA5}">
                      <a16:colId xmlns:a16="http://schemas.microsoft.com/office/drawing/2014/main" val="20001"/>
                    </a:ext>
                  </a:extLst>
                </a:gridCol>
              </a:tblGrid>
              <a:tr h="508294">
                <a:tc>
                  <a:txBody>
                    <a:bodyPr/>
                    <a:lstStyle/>
                    <a:p>
                      <a:pPr marL="0" marR="0">
                        <a:spcBef>
                          <a:spcPts val="0"/>
                        </a:spcBef>
                        <a:spcAft>
                          <a:spcPts val="0"/>
                        </a:spcAft>
                      </a:pPr>
                      <a:r>
                        <a:rPr lang="en-US" sz="2800" dirty="0">
                          <a:effectLst/>
                        </a:rPr>
                        <a:t>Year</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dirty="0">
                          <a:effectLst/>
                        </a:rPr>
                        <a:t>Searches</a:t>
                      </a:r>
                      <a:endParaRPr lang="en-US"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508294">
                <a:tc>
                  <a:txBody>
                    <a:bodyPr/>
                    <a:lstStyle/>
                    <a:p>
                      <a:pPr marL="0" marR="0">
                        <a:spcBef>
                          <a:spcPts val="0"/>
                        </a:spcBef>
                        <a:spcAft>
                          <a:spcPts val="0"/>
                        </a:spcAft>
                      </a:pPr>
                      <a:r>
                        <a:rPr lang="en-US" sz="2800" dirty="0">
                          <a:effectLst/>
                        </a:rPr>
                        <a:t>2013</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2800">
                          <a:effectLst/>
                        </a:rPr>
                        <a:t>1,431,538</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508294">
                <a:tc>
                  <a:txBody>
                    <a:bodyPr/>
                    <a:lstStyle/>
                    <a:p>
                      <a:pPr marL="0" marR="0">
                        <a:spcBef>
                          <a:spcPts val="0"/>
                        </a:spcBef>
                        <a:spcAft>
                          <a:spcPts val="0"/>
                        </a:spcAft>
                      </a:pPr>
                      <a:r>
                        <a:rPr lang="en-US" sz="2800" dirty="0">
                          <a:effectLst/>
                        </a:rPr>
                        <a:t>2014</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2800">
                          <a:effectLst/>
                        </a:rPr>
                        <a:t>2,232,916</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508294">
                <a:tc>
                  <a:txBody>
                    <a:bodyPr/>
                    <a:lstStyle/>
                    <a:p>
                      <a:pPr marL="0" marR="0">
                        <a:spcBef>
                          <a:spcPts val="0"/>
                        </a:spcBef>
                        <a:spcAft>
                          <a:spcPts val="0"/>
                        </a:spcAft>
                      </a:pPr>
                      <a:r>
                        <a:rPr lang="en-US" sz="2800" dirty="0">
                          <a:effectLst/>
                        </a:rPr>
                        <a:t>2015</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2800">
                          <a:effectLst/>
                        </a:rPr>
                        <a:t>2,713,137</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508294">
                <a:tc>
                  <a:txBody>
                    <a:bodyPr/>
                    <a:lstStyle/>
                    <a:p>
                      <a:pPr marL="0" marR="0">
                        <a:spcBef>
                          <a:spcPts val="0"/>
                        </a:spcBef>
                        <a:spcAft>
                          <a:spcPts val="0"/>
                        </a:spcAft>
                      </a:pPr>
                      <a:r>
                        <a:rPr lang="en-US" sz="2800" dirty="0">
                          <a:effectLst/>
                        </a:rPr>
                        <a:t>2016</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2800">
                          <a:effectLst/>
                        </a:rPr>
                        <a:t>4,698,186</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508294">
                <a:tc>
                  <a:txBody>
                    <a:bodyPr/>
                    <a:lstStyle/>
                    <a:p>
                      <a:pPr marL="0" marR="0">
                        <a:spcBef>
                          <a:spcPts val="0"/>
                        </a:spcBef>
                        <a:spcAft>
                          <a:spcPts val="0"/>
                        </a:spcAft>
                      </a:pPr>
                      <a:r>
                        <a:rPr lang="en-US" sz="2800" dirty="0">
                          <a:effectLst/>
                        </a:rPr>
                        <a:t>2017</a:t>
                      </a:r>
                      <a:endParaRPr lang="en-US" sz="28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a:spcBef>
                          <a:spcPts val="0"/>
                        </a:spcBef>
                        <a:spcAft>
                          <a:spcPts val="0"/>
                        </a:spcAft>
                      </a:pPr>
                      <a:r>
                        <a:rPr lang="en-US" sz="2800" dirty="0">
                          <a:effectLst/>
                        </a:rPr>
                        <a:t>13,377,213</a:t>
                      </a:r>
                      <a:endParaRPr lang="en-US"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D5BC9CDB-CF96-4BE3-A705-A1FEF5278E5E}" type="slidenum">
              <a:rPr lang="en-US" smtClean="0">
                <a:solidFill>
                  <a:srgbClr val="073E87"/>
                </a:solidFill>
              </a:rPr>
              <a:pPr/>
              <a:t>12</a:t>
            </a:fld>
            <a:endParaRPr lang="en-US" dirty="0">
              <a:solidFill>
                <a:srgbClr val="073E87"/>
              </a:solidFill>
            </a:endParaRPr>
          </a:p>
        </p:txBody>
      </p:sp>
      <p:sp>
        <p:nvSpPr>
          <p:cNvPr id="4" name="Title 3"/>
          <p:cNvSpPr>
            <a:spLocks noGrp="1"/>
          </p:cNvSpPr>
          <p:nvPr>
            <p:ph type="title"/>
          </p:nvPr>
        </p:nvSpPr>
        <p:spPr/>
        <p:txBody>
          <a:bodyPr/>
          <a:lstStyle/>
          <a:p>
            <a:r>
              <a:rPr lang="en-US" dirty="0"/>
              <a:t>PMP Searches by Year</a:t>
            </a:r>
          </a:p>
        </p:txBody>
      </p:sp>
    </p:spTree>
    <p:extLst>
      <p:ext uri="{BB962C8B-B14F-4D97-AF65-F5344CB8AC3E}">
        <p14:creationId xmlns:p14="http://schemas.microsoft.com/office/powerpoint/2010/main" val="194051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8915400" cy="412420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lvl="0"/>
            <a:r>
              <a:rPr lang="en-US" sz="5400" dirty="0"/>
              <a:t>Technical Update</a:t>
            </a:r>
          </a:p>
          <a:p>
            <a:pPr lvl="1"/>
            <a:r>
              <a:rPr lang="en-US" sz="4000" dirty="0" err="1"/>
              <a:t>PMPnow</a:t>
            </a:r>
            <a:endParaRPr lang="en-US" sz="4000" dirty="0"/>
          </a:p>
          <a:p>
            <a:pPr lvl="1"/>
            <a:r>
              <a:rPr lang="en-US" sz="4000" dirty="0"/>
              <a:t>Dashboard</a:t>
            </a:r>
          </a:p>
          <a:p>
            <a:pPr lvl="1"/>
            <a:r>
              <a:rPr lang="en-US" sz="4000" dirty="0"/>
              <a:t>Designee Pages</a:t>
            </a:r>
          </a:p>
          <a:p>
            <a:pPr lvl="1"/>
            <a:r>
              <a:rPr lang="en-US" sz="4000" dirty="0" err="1"/>
              <a:t>RxCheck</a:t>
            </a:r>
            <a:r>
              <a:rPr lang="en-US" sz="4000" dirty="0"/>
              <a:t> Hub</a:t>
            </a:r>
          </a:p>
        </p:txBody>
      </p:sp>
    </p:spTree>
    <p:extLst>
      <p:ext uri="{BB962C8B-B14F-4D97-AF65-F5344CB8AC3E}">
        <p14:creationId xmlns:p14="http://schemas.microsoft.com/office/powerpoint/2010/main" val="318409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27  Connections </a:t>
            </a:r>
            <a:r>
              <a:rPr lang="en-US" sz="1200" dirty="0"/>
              <a:t>(Illinois, Missouri and Iowa)</a:t>
            </a:r>
            <a:endParaRPr lang="en-US" dirty="0"/>
          </a:p>
          <a:p>
            <a:pPr lvl="1"/>
            <a:r>
              <a:rPr lang="en-US" dirty="0"/>
              <a:t>Facility type</a:t>
            </a:r>
          </a:p>
          <a:p>
            <a:pPr lvl="2"/>
            <a:r>
              <a:rPr lang="en-US" dirty="0"/>
              <a:t>22 hospitals</a:t>
            </a:r>
          </a:p>
          <a:p>
            <a:pPr lvl="2"/>
            <a:r>
              <a:rPr lang="en-US" dirty="0"/>
              <a:t>2 clinics</a:t>
            </a:r>
          </a:p>
          <a:p>
            <a:pPr lvl="2"/>
            <a:r>
              <a:rPr lang="en-US" dirty="0"/>
              <a:t>2 pain clinics</a:t>
            </a:r>
          </a:p>
          <a:p>
            <a:pPr lvl="2"/>
            <a:r>
              <a:rPr lang="en-US" dirty="0"/>
              <a:t>1 FQHC</a:t>
            </a:r>
          </a:p>
          <a:p>
            <a:pPr lvl="1"/>
            <a:r>
              <a:rPr lang="en-US" dirty="0"/>
              <a:t>3,243,825 searches in January, 2018</a:t>
            </a:r>
          </a:p>
          <a:p>
            <a:pPr lvl="1"/>
            <a:r>
              <a:rPr lang="en-US" dirty="0"/>
              <a:t>636 Sites</a:t>
            </a:r>
          </a:p>
          <a:p>
            <a:pPr lvl="2"/>
            <a:r>
              <a:rPr lang="en-US" dirty="0"/>
              <a:t>Includes ambulatory sites and ambulances</a:t>
            </a:r>
          </a:p>
          <a:p>
            <a:pPr lvl="1"/>
            <a:r>
              <a:rPr lang="en-US" dirty="0"/>
              <a:t>Three request types</a:t>
            </a:r>
          </a:p>
          <a:p>
            <a:pPr lvl="1"/>
            <a:r>
              <a:rPr lang="en-US" dirty="0"/>
              <a:t>35 facilities in the pipeline</a:t>
            </a:r>
          </a:p>
          <a:p>
            <a:pPr lvl="1"/>
            <a:endParaRPr lang="en-US" dirty="0"/>
          </a:p>
        </p:txBody>
      </p:sp>
      <p:sp>
        <p:nvSpPr>
          <p:cNvPr id="2" name="Title 1"/>
          <p:cNvSpPr>
            <a:spLocks noGrp="1"/>
          </p:cNvSpPr>
          <p:nvPr>
            <p:ph type="title"/>
          </p:nvPr>
        </p:nvSpPr>
        <p:spPr/>
        <p:txBody>
          <a:bodyPr/>
          <a:lstStyle/>
          <a:p>
            <a:r>
              <a:rPr lang="en-US" dirty="0"/>
              <a:t>PMPnow</a:t>
            </a: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5BC9CDB-CF96-4BE3-A705-A1FEF5278E5E}" type="slidenum">
              <a:rPr kumimoji="0" lang="en-US" sz="1000" b="0" i="0" u="none" strike="noStrike" kern="1200" cap="none" spc="0" normalizeH="0" baseline="0" noProof="0" smtClean="0">
                <a:ln>
                  <a:noFill/>
                </a:ln>
                <a:solidFill>
                  <a:srgbClr val="073E87"/>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073E87"/>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7846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Marketing</a:t>
            </a:r>
          </a:p>
          <a:p>
            <a:pPr lvl="1"/>
            <a:r>
              <a:rPr lang="en-US" dirty="0"/>
              <a:t>EHR/Medication Management Vendor </a:t>
            </a:r>
          </a:p>
          <a:p>
            <a:pPr lvl="1"/>
            <a:r>
              <a:rPr lang="en-US" dirty="0"/>
              <a:t>Hospital/FQHC/Clinic/Prompt Care/Dental Office/Pharmacy Outreach</a:t>
            </a:r>
          </a:p>
          <a:p>
            <a:r>
              <a:rPr lang="en-US" dirty="0"/>
              <a:t>PMPnow Features</a:t>
            </a:r>
          </a:p>
          <a:p>
            <a:pPr lvl="1"/>
            <a:r>
              <a:rPr lang="en-US" dirty="0"/>
              <a:t>Interstate data via PMPnow</a:t>
            </a:r>
          </a:p>
          <a:p>
            <a:pPr lvl="1"/>
            <a:r>
              <a:rPr lang="en-US" dirty="0"/>
              <a:t>Patient Identity Resolution</a:t>
            </a:r>
          </a:p>
          <a:p>
            <a:pPr lvl="1"/>
            <a:r>
              <a:rPr lang="en-US" dirty="0"/>
              <a:t>MPE/MME (calculator)/ CDC 5 indicators integration</a:t>
            </a:r>
          </a:p>
          <a:p>
            <a:r>
              <a:rPr lang="en-US" sz="3100" dirty="0"/>
              <a:t>WE WILL CONNECT TO ANY HEALTHCARE ORGANIZATION THAT WOULD LIKE TO RECEIVE PMP DATA!!!</a:t>
            </a:r>
          </a:p>
        </p:txBody>
      </p:sp>
      <p:sp>
        <p:nvSpPr>
          <p:cNvPr id="3" name="Title 2"/>
          <p:cNvSpPr>
            <a:spLocks noGrp="1"/>
          </p:cNvSpPr>
          <p:nvPr>
            <p:ph type="title"/>
          </p:nvPr>
        </p:nvSpPr>
        <p:spPr/>
        <p:txBody>
          <a:bodyPr>
            <a:normAutofit/>
          </a:bodyPr>
          <a:lstStyle/>
          <a:p>
            <a:r>
              <a:rPr lang="en-US" dirty="0"/>
              <a:t>PMPnow Outreach and Features</a:t>
            </a:r>
          </a:p>
        </p:txBody>
      </p:sp>
      <p:sp>
        <p:nvSpPr>
          <p:cNvPr id="4" name="Slide Number Placeholder 3"/>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5BC9CDB-CF96-4BE3-A705-A1FEF5278E5E}" type="slidenum">
              <a:rPr kumimoji="0" lang="en-US" sz="1000" b="0" i="0" u="none" strike="noStrike" kern="1200" cap="none" spc="0" normalizeH="0" baseline="0" noProof="0" smtClean="0">
                <a:ln>
                  <a:noFill/>
                </a:ln>
                <a:solidFill>
                  <a:srgbClr val="073E87"/>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073E87"/>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5311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5BC9CDB-CF96-4BE3-A705-A1FEF5278E5E}" type="slidenum">
              <a:rPr kumimoji="0" lang="en-US" sz="1200" b="0" i="0" u="none" strike="noStrike" kern="1200" cap="none" spc="0" normalizeH="0" baseline="0" noProof="0" smtClean="0">
                <a:ln>
                  <a:noFill/>
                </a:ln>
                <a:solidFill>
                  <a:srgbClr val="073E87"/>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73E87"/>
              </a:solidFill>
              <a:effectLst/>
              <a:uLnTx/>
              <a:uFillTx/>
              <a:latin typeface="Times New Roman" pitchFamily="18" charset="0"/>
              <a:ea typeface="+mn-ea"/>
              <a:cs typeface="+mn-cs"/>
            </a:endParaRPr>
          </a:p>
        </p:txBody>
      </p:sp>
      <p:pic>
        <p:nvPicPr>
          <p:cNvPr id="4" name="Picture 3"/>
          <p:cNvPicPr>
            <a:picLocks noChangeAspect="1"/>
          </p:cNvPicPr>
          <p:nvPr/>
        </p:nvPicPr>
        <p:blipFill>
          <a:blip r:embed="rId2"/>
          <a:stretch>
            <a:fillRect/>
          </a:stretch>
        </p:blipFill>
        <p:spPr>
          <a:xfrm>
            <a:off x="503767" y="762000"/>
            <a:ext cx="8252701" cy="5410199"/>
          </a:xfrm>
          <a:prstGeom prst="rect">
            <a:avLst/>
          </a:prstGeom>
        </p:spPr>
      </p:pic>
    </p:spTree>
    <p:extLst>
      <p:ext uri="{BB962C8B-B14F-4D97-AF65-F5344CB8AC3E}">
        <p14:creationId xmlns:p14="http://schemas.microsoft.com/office/powerpoint/2010/main" val="19798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381000"/>
            <a:ext cx="5892354" cy="6477000"/>
          </a:xfrm>
          <a:prstGeom prst="rect">
            <a:avLst/>
          </a:prstGeom>
          <a:noFill/>
        </p:spPr>
        <p:txBody>
          <a:bodyPr wrap="square" rtlCol="0">
            <a:normAutofit/>
          </a:bodyPr>
          <a:lstStyle/>
          <a:p>
            <a:pPr algn="ctr"/>
            <a:endParaRPr lang="en-US" sz="4000" dirty="0">
              <a:solidFill>
                <a:prstClr val="black"/>
              </a:solidFill>
            </a:endParaRPr>
          </a:p>
          <a:p>
            <a:pPr algn="ctr"/>
            <a:endParaRPr lang="en-US" sz="5400" dirty="0">
              <a:solidFill>
                <a:prstClr val="black"/>
              </a:solidFill>
            </a:endParaRPr>
          </a:p>
          <a:p>
            <a:pPr algn="ctr"/>
            <a:r>
              <a:rPr lang="en-US" sz="5400" dirty="0">
                <a:solidFill>
                  <a:prstClr val="black"/>
                </a:solidFill>
              </a:rPr>
              <a:t>Project Updates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75676247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990600"/>
            <a:ext cx="8001000" cy="5518139"/>
          </a:xfrm>
          <a:prstGeom prst="rect">
            <a:avLst/>
          </a:prstGeom>
          <a:noFill/>
        </p:spPr>
        <p:txBody>
          <a:bodyPr wrap="square" rtlCol="0">
            <a:normAutofit/>
          </a:bodyPr>
          <a:lstStyle/>
          <a:p>
            <a:pPr lvl="1"/>
            <a:r>
              <a:rPr lang="en-US" sz="4000" dirty="0">
                <a:solidFill>
                  <a:prstClr val="black"/>
                </a:solidFill>
              </a:rPr>
              <a:t>Academic Detailing</a:t>
            </a:r>
          </a:p>
          <a:p>
            <a:pPr lvl="1"/>
            <a:r>
              <a:rPr lang="en-US" sz="3200" dirty="0">
                <a:solidFill>
                  <a:prstClr val="black"/>
                </a:solidFill>
              </a:rPr>
              <a:t>	</a:t>
            </a:r>
            <a:r>
              <a:rPr lang="en-US" sz="2800" dirty="0">
                <a:solidFill>
                  <a:prstClr val="black"/>
                </a:solidFill>
              </a:rPr>
              <a:t>UIC Project </a:t>
            </a:r>
            <a:endParaRPr lang="en-US" sz="4000" dirty="0">
              <a:solidFill>
                <a:prstClr val="black"/>
              </a:solidFill>
            </a:endParaRPr>
          </a:p>
          <a:p>
            <a:pPr lvl="1"/>
            <a:endParaRPr lang="en-US" sz="4000" dirty="0">
              <a:solidFill>
                <a:prstClr val="black"/>
              </a:solidFill>
            </a:endParaRPr>
          </a:p>
          <a:p>
            <a:pPr lvl="1"/>
            <a:r>
              <a:rPr lang="en-US" sz="4000" dirty="0">
                <a:solidFill>
                  <a:prstClr val="black"/>
                </a:solidFill>
              </a:rPr>
              <a:t>Continuing Education</a:t>
            </a:r>
          </a:p>
          <a:p>
            <a:pPr lvl="1"/>
            <a:r>
              <a:rPr lang="en-US" sz="4000" dirty="0">
                <a:solidFill>
                  <a:prstClr val="black"/>
                </a:solidFill>
              </a:rPr>
              <a:t>	</a:t>
            </a:r>
            <a:r>
              <a:rPr lang="en-US" sz="2800" dirty="0">
                <a:solidFill>
                  <a:prstClr val="black"/>
                </a:solidFill>
              </a:rPr>
              <a:t>Contract with SIU</a:t>
            </a:r>
          </a:p>
          <a:p>
            <a:pPr lvl="1"/>
            <a:endParaRPr lang="en-US" sz="4000" dirty="0">
              <a:solidFill>
                <a:prstClr val="black"/>
              </a:solidFill>
            </a:endParaRPr>
          </a:p>
          <a:p>
            <a:pPr lvl="1"/>
            <a:r>
              <a:rPr lang="en-US" sz="4000" dirty="0">
                <a:solidFill>
                  <a:prstClr val="black"/>
                </a:solidFill>
              </a:rPr>
              <a:t>Community Outreach</a:t>
            </a:r>
          </a:p>
          <a:p>
            <a:pPr lvl="2"/>
            <a:r>
              <a:rPr lang="en-US" sz="2800" dirty="0">
                <a:solidFill>
                  <a:prstClr val="black"/>
                </a:solidFill>
              </a:rPr>
              <a:t>Newsletter</a:t>
            </a:r>
          </a:p>
          <a:p>
            <a:pPr lvl="2"/>
            <a:r>
              <a:rPr lang="en-US" sz="2800" dirty="0">
                <a:solidFill>
                  <a:prstClr val="black"/>
                </a:solidFill>
              </a:rPr>
              <a:t>County reports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26606631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381000"/>
            <a:ext cx="5892354" cy="6477000"/>
          </a:xfrm>
          <a:prstGeom prst="rect">
            <a:avLst/>
          </a:prstGeom>
          <a:noFill/>
        </p:spPr>
        <p:txBody>
          <a:bodyPr wrap="square" rtlCol="0">
            <a:normAutofit/>
          </a:bodyPr>
          <a:lstStyle/>
          <a:p>
            <a:pPr lvl="1"/>
            <a:r>
              <a:rPr lang="en-US" sz="4000" dirty="0">
                <a:solidFill>
                  <a:prstClr val="black"/>
                </a:solidFill>
              </a:rPr>
              <a:t>Medical Marijuana</a:t>
            </a:r>
          </a:p>
          <a:p>
            <a:pPr lvl="1"/>
            <a:endParaRPr lang="en-US" sz="4000" dirty="0">
              <a:solidFill>
                <a:prstClr val="black"/>
              </a:solidFill>
            </a:endParaRPr>
          </a:p>
          <a:p>
            <a:pPr lvl="1"/>
            <a:r>
              <a:rPr lang="en-US" sz="4000" dirty="0">
                <a:solidFill>
                  <a:prstClr val="black"/>
                </a:solidFill>
              </a:rPr>
              <a:t>Naloxone Administration Reporting</a:t>
            </a:r>
          </a:p>
          <a:p>
            <a:pPr lvl="1"/>
            <a:r>
              <a:rPr lang="en-US" sz="4000" dirty="0">
                <a:solidFill>
                  <a:prstClr val="black"/>
                </a:solidFill>
              </a:rPr>
              <a:t>	</a:t>
            </a:r>
            <a:endParaRPr lang="en-US" sz="2800" dirty="0">
              <a:solidFill>
                <a:prstClr val="black"/>
              </a:solidFill>
            </a:endParaRPr>
          </a:p>
          <a:p>
            <a:pPr lvl="1"/>
            <a:r>
              <a:rPr lang="en-US" sz="4000" dirty="0">
                <a:solidFill>
                  <a:prstClr val="black"/>
                </a:solidFill>
              </a:rPr>
              <a:t>Coroner / Medical Examiner Access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22405948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85395"/>
            <a:ext cx="7010400" cy="743143"/>
          </a:xfrm>
        </p:spPr>
        <p:txBody>
          <a:bodyPr>
            <a:normAutofit fontScale="90000"/>
          </a:bodyPr>
          <a:lstStyle/>
          <a:p>
            <a:r>
              <a:rPr lang="en-US" kern="0" dirty="0">
                <a:solidFill>
                  <a:srgbClr val="EAEAEA"/>
                </a:solidFill>
                <a:latin typeface="Times New Roman"/>
              </a:rPr>
              <a:t>AGENDA</a:t>
            </a:r>
            <a:endParaRPr lang="en-US" dirty="0">
              <a:solidFill>
                <a:schemeClr val="bg1">
                  <a:lumMod val="25000"/>
                </a:schemeClr>
              </a:solidFill>
            </a:endParaRPr>
          </a:p>
        </p:txBody>
      </p:sp>
      <p:sp>
        <p:nvSpPr>
          <p:cNvPr id="3" name="Subtitle 2"/>
          <p:cNvSpPr>
            <a:spLocks noGrp="1"/>
          </p:cNvSpPr>
          <p:nvPr>
            <p:ph type="body" idx="1"/>
          </p:nvPr>
        </p:nvSpPr>
        <p:spPr>
          <a:xfrm>
            <a:off x="1634383" y="1829257"/>
            <a:ext cx="7399234" cy="2229311"/>
          </a:xfrm>
        </p:spPr>
        <p:txBody>
          <a:bodyPr>
            <a:normAutofit/>
          </a:bodyPr>
          <a:lstStyle/>
          <a:p>
            <a:pPr lvl="0" fontAlgn="base">
              <a:spcAft>
                <a:spcPct val="0"/>
              </a:spcAft>
              <a:buClr>
                <a:srgbClr val="CCCC00"/>
              </a:buClr>
              <a:buSzTx/>
            </a:pPr>
            <a:r>
              <a:rPr lang="en-US" sz="3200" kern="0" dirty="0">
                <a:solidFill>
                  <a:srgbClr val="C6E7FC">
                    <a:lumMod val="25000"/>
                  </a:srgbClr>
                </a:solidFill>
                <a:latin typeface="Times New Roman"/>
              </a:rPr>
              <a:t>Roll Call</a:t>
            </a:r>
          </a:p>
          <a:p>
            <a:pPr lvl="0" fontAlgn="base">
              <a:spcAft>
                <a:spcPct val="0"/>
              </a:spcAft>
              <a:buClr>
                <a:srgbClr val="CCCC00"/>
              </a:buClr>
              <a:buSzTx/>
            </a:pPr>
            <a:r>
              <a:rPr lang="en-US" sz="3200" kern="0" dirty="0">
                <a:solidFill>
                  <a:srgbClr val="C6E7FC">
                    <a:lumMod val="25000"/>
                  </a:srgbClr>
                </a:solidFill>
                <a:latin typeface="Times New Roman"/>
              </a:rPr>
              <a:t>Meeting Minutes from March</a:t>
            </a:r>
          </a:p>
          <a:p>
            <a:endParaRPr lang="en-US" dirty="0"/>
          </a:p>
        </p:txBody>
      </p:sp>
    </p:spTree>
    <p:extLst>
      <p:ext uri="{BB962C8B-B14F-4D97-AF65-F5344CB8AC3E}">
        <p14:creationId xmlns:p14="http://schemas.microsoft.com/office/powerpoint/2010/main" val="5875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Issues</a:t>
            </a:r>
          </a:p>
        </p:txBody>
      </p:sp>
      <p:sp>
        <p:nvSpPr>
          <p:cNvPr id="3" name="Subtitle 2"/>
          <p:cNvSpPr>
            <a:spLocks noGrp="1"/>
          </p:cNvSpPr>
          <p:nvPr>
            <p:ph type="body" idx="1"/>
          </p:nvPr>
        </p:nvSpPr>
        <p:spPr/>
        <p:txBody>
          <a:bodyPr/>
          <a:lstStyle/>
          <a:p>
            <a:r>
              <a:rPr lang="en-US" dirty="0"/>
              <a:t>Open Discussion</a:t>
            </a:r>
          </a:p>
          <a:p>
            <a:endParaRPr lang="en-US" dirty="0"/>
          </a:p>
        </p:txBody>
      </p:sp>
    </p:spTree>
    <p:extLst>
      <p:ext uri="{BB962C8B-B14F-4D97-AF65-F5344CB8AC3E}">
        <p14:creationId xmlns:p14="http://schemas.microsoft.com/office/powerpoint/2010/main" val="422636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367171"/>
            <a:ext cx="4572000" cy="200054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003300"/>
                </a:solidFill>
                <a:effectLst/>
                <a:uLnTx/>
                <a:uFillTx/>
                <a:latin typeface="Calibri"/>
                <a:ea typeface="+mj-ea"/>
                <a:cs typeface="+mj-cs"/>
              </a:rPr>
              <a:t>Next Meeting </a:t>
            </a:r>
            <a:br>
              <a:rPr kumimoji="0" lang="en-US" sz="4000" b="1" i="0" u="none" strike="noStrike" kern="0" cap="small" spc="0" normalizeH="0" baseline="0" noProof="0" dirty="0">
                <a:ln>
                  <a:noFill/>
                </a:ln>
                <a:solidFill>
                  <a:srgbClr val="003300"/>
                </a:solidFill>
                <a:effectLst/>
                <a:uLnTx/>
                <a:uFillTx/>
                <a:latin typeface="Calibri"/>
                <a:ea typeface="+mj-ea"/>
                <a:cs typeface="+mj-cs"/>
              </a:rPr>
            </a:br>
            <a:r>
              <a:rPr kumimoji="0" lang="en-US" sz="3200" b="1" i="0" u="none" strike="noStrike" kern="0" cap="small" spc="0" normalizeH="0" baseline="0" noProof="0" dirty="0">
                <a:ln>
                  <a:noFill/>
                </a:ln>
                <a:solidFill>
                  <a:srgbClr val="003300"/>
                </a:solidFill>
                <a:effectLst/>
                <a:uLnTx/>
                <a:uFillTx/>
                <a:latin typeface="Calibri"/>
                <a:ea typeface="+mj-ea"/>
                <a:cs typeface="+mj-cs"/>
              </a:rPr>
              <a:t>September 19th 2018</a:t>
            </a:r>
            <a:br>
              <a:rPr kumimoji="0" lang="en-US" sz="4000" b="1" i="0" u="none" strike="noStrike" kern="0" cap="small" spc="0" normalizeH="0" baseline="0" noProof="0" dirty="0">
                <a:ln>
                  <a:noFill/>
                </a:ln>
                <a:solidFill>
                  <a:srgbClr val="003300"/>
                </a:solidFill>
                <a:effectLst/>
                <a:uLnTx/>
                <a:uFillTx/>
                <a:latin typeface="Calibri"/>
                <a:ea typeface="+mj-ea"/>
                <a:cs typeface="+mj-cs"/>
              </a:rPr>
            </a:br>
            <a:br>
              <a:rPr kumimoji="0" lang="en-US" sz="4000" b="1" i="0" u="none" strike="noStrike" kern="0" cap="small" spc="0" normalizeH="0" baseline="0" noProof="0" dirty="0">
                <a:ln>
                  <a:noFill/>
                </a:ln>
                <a:solidFill>
                  <a:srgbClr val="003300"/>
                </a:solidFill>
                <a:effectLst/>
                <a:uLnTx/>
                <a:uFillTx/>
                <a:latin typeface="Calibri"/>
                <a:ea typeface="+mj-ea"/>
                <a:cs typeface="+mj-cs"/>
              </a:rPr>
            </a:br>
            <a:r>
              <a:rPr kumimoji="0" lang="en-US" sz="1200" b="1" i="0" u="none" strike="noStrike" kern="0" cap="small" spc="0" normalizeH="0" baseline="0" noProof="0" dirty="0">
                <a:ln>
                  <a:noFill/>
                </a:ln>
                <a:solidFill>
                  <a:prstClr val="black">
                    <a:lumMod val="50000"/>
                    <a:lumOff val="50000"/>
                  </a:prstClr>
                </a:solidFill>
                <a:effectLst/>
                <a:uLnTx/>
                <a:uFillTx/>
                <a:latin typeface="Calibri"/>
                <a:ea typeface="+mj-ea"/>
                <a:cs typeface="+mj-cs"/>
              </a:rPr>
              <a:t>Meeting adjourned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791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154064"/>
          </a:xfrm>
        </p:spPr>
        <p:txBody>
          <a:bodyPr>
            <a:normAutofit/>
          </a:bodyPr>
          <a:lstStyle/>
          <a:p>
            <a:r>
              <a:rPr lang="en-US" dirty="0"/>
              <a:t>Agenda</a:t>
            </a:r>
          </a:p>
        </p:txBody>
      </p:sp>
      <p:sp>
        <p:nvSpPr>
          <p:cNvPr id="3" name="Slide Number Placeholder 2"/>
          <p:cNvSpPr>
            <a:spLocks noGrp="1"/>
          </p:cNvSpPr>
          <p:nvPr>
            <p:ph type="sldNum" sz="quarter" idx="12"/>
          </p:nvPr>
        </p:nvSpPr>
        <p:spPr/>
        <p:txBody>
          <a:bodyPr/>
          <a:lstStyle/>
          <a:p>
            <a:fld id="{D5BC9CDB-CF96-4BE3-A705-A1FEF5278E5E}" type="slidenum">
              <a:rPr lang="en-US" smtClean="0">
                <a:solidFill>
                  <a:srgbClr val="073E87"/>
                </a:solidFill>
              </a:rPr>
              <a:pPr/>
              <a:t>3</a:t>
            </a:fld>
            <a:endParaRPr lang="en-US" dirty="0">
              <a:solidFill>
                <a:srgbClr val="073E87"/>
              </a:solidFill>
            </a:endParaRPr>
          </a:p>
        </p:txBody>
      </p:sp>
      <p:sp>
        <p:nvSpPr>
          <p:cNvPr id="4" name="Content Placeholder 3"/>
          <p:cNvSpPr>
            <a:spLocks noGrp="1"/>
          </p:cNvSpPr>
          <p:nvPr>
            <p:ph sz="quarter" idx="13"/>
          </p:nvPr>
        </p:nvSpPr>
        <p:spPr>
          <a:xfrm>
            <a:off x="838200" y="1752600"/>
            <a:ext cx="3660647" cy="4602480"/>
          </a:xfrm>
        </p:spPr>
        <p:txBody>
          <a:bodyPr>
            <a:normAutofit lnSpcReduction="10000"/>
          </a:bodyPr>
          <a:lstStyle/>
          <a:p>
            <a:pPr marL="0" indent="0">
              <a:buNone/>
            </a:pPr>
            <a:r>
              <a:rPr lang="en-US" sz="1400" dirty="0"/>
              <a:t>Old Business</a:t>
            </a:r>
          </a:p>
          <a:p>
            <a:r>
              <a:rPr lang="en-US" sz="1400" dirty="0"/>
              <a:t>Peer Review Meeting 03/21/2018</a:t>
            </a:r>
          </a:p>
          <a:p>
            <a:pPr marL="759143" lvl="1" indent="-457200">
              <a:buFont typeface="+mj-lt"/>
              <a:buAutoNum type="alphaLcPeriod"/>
            </a:pPr>
            <a:r>
              <a:rPr lang="en-US" sz="1400" dirty="0"/>
              <a:t>Prescriber Unsolicited Letters</a:t>
            </a:r>
          </a:p>
          <a:p>
            <a:pPr marL="759143" lvl="1" indent="-457200">
              <a:buFont typeface="+mj-lt"/>
              <a:buAutoNum type="alphaLcPeriod"/>
            </a:pPr>
            <a:r>
              <a:rPr lang="en-US" sz="1400" dirty="0"/>
              <a:t>Targeted Prescriber Letter</a:t>
            </a:r>
          </a:p>
          <a:p>
            <a:pPr marL="0" indent="0">
              <a:buNone/>
            </a:pPr>
            <a:r>
              <a:rPr lang="en-US" sz="1600" dirty="0"/>
              <a:t>New Business</a:t>
            </a:r>
          </a:p>
          <a:p>
            <a:pPr marL="400050" indent="-400050">
              <a:buFont typeface="+mj-lt"/>
              <a:buAutoNum type="romanUcPeriod"/>
            </a:pPr>
            <a:r>
              <a:rPr lang="en-US" sz="1600" dirty="0"/>
              <a:t>Legislative Update</a:t>
            </a:r>
            <a:endParaRPr lang="en-US" sz="1400" dirty="0"/>
          </a:p>
          <a:p>
            <a:pPr marL="644843" lvl="1" indent="-342900">
              <a:buFont typeface="+mj-lt"/>
              <a:buAutoNum type="alphaLcPeriod"/>
            </a:pPr>
            <a:r>
              <a:rPr lang="en-US" sz="1400" dirty="0"/>
              <a:t>SB2952/ HB4907</a:t>
            </a:r>
          </a:p>
          <a:p>
            <a:pPr marL="644843" lvl="1" indent="-342900">
              <a:buFont typeface="+mj-lt"/>
              <a:buAutoNum type="alphaLcPeriod"/>
            </a:pPr>
            <a:r>
              <a:rPr lang="en-US" sz="1400" dirty="0"/>
              <a:t>HB4650</a:t>
            </a:r>
          </a:p>
          <a:p>
            <a:pPr marL="644843" lvl="1" indent="-342900">
              <a:buFont typeface="+mj-lt"/>
              <a:buAutoNum type="alphaLcPeriod"/>
            </a:pPr>
            <a:r>
              <a:rPr lang="en-US" sz="1400" dirty="0"/>
              <a:t>SB772/Public Act 100-0564</a:t>
            </a:r>
          </a:p>
          <a:p>
            <a:pPr marL="981393" lvl="2" indent="-400050">
              <a:buFont typeface="+mj-lt"/>
              <a:buAutoNum type="romanLcPeriod"/>
            </a:pPr>
            <a:r>
              <a:rPr lang="en-US" sz="1200" dirty="0"/>
              <a:t>Registration Update</a:t>
            </a:r>
          </a:p>
          <a:p>
            <a:pPr marL="981393" lvl="2" indent="-400050">
              <a:buFont typeface="+mj-lt"/>
              <a:buAutoNum type="romanLcPeriod"/>
            </a:pPr>
            <a:r>
              <a:rPr lang="en-US" sz="1200" dirty="0"/>
              <a:t>IHA MEF Workgroup</a:t>
            </a:r>
          </a:p>
          <a:p>
            <a:pPr marL="981393" lvl="2" indent="-400050">
              <a:buFont typeface="+mj-lt"/>
              <a:buAutoNum type="romanLcPeriod"/>
            </a:pPr>
            <a:r>
              <a:rPr lang="en-US" sz="1200" dirty="0"/>
              <a:t>Administrative Rules Update</a:t>
            </a:r>
          </a:p>
          <a:p>
            <a:pPr marL="400050" indent="-400050">
              <a:buFont typeface="+mj-lt"/>
              <a:buAutoNum type="romanUcPeriod"/>
            </a:pPr>
            <a:r>
              <a:rPr lang="en-US" sz="1600" dirty="0"/>
              <a:t>Opioid Action Plan Implementation Report</a:t>
            </a:r>
          </a:p>
          <a:p>
            <a:pPr marL="400050" indent="-400050">
              <a:buFont typeface="+mj-lt"/>
              <a:buAutoNum type="romanUcPeriod"/>
            </a:pPr>
            <a:r>
              <a:rPr lang="en-US" sz="1600" dirty="0"/>
              <a:t>Technical Update</a:t>
            </a:r>
          </a:p>
          <a:p>
            <a:pPr marL="701993" lvl="1" indent="-400050">
              <a:buFont typeface="+mj-lt"/>
              <a:buAutoNum type="romanUcPeriod"/>
            </a:pPr>
            <a:r>
              <a:rPr lang="en-US" sz="1400" dirty="0" err="1"/>
              <a:t>PMPnow</a:t>
            </a:r>
            <a:endParaRPr lang="en-US" sz="1400" dirty="0"/>
          </a:p>
          <a:p>
            <a:pPr marL="701993" lvl="1" indent="-400050">
              <a:buFont typeface="+mj-lt"/>
              <a:buAutoNum type="romanUcPeriod"/>
            </a:pPr>
            <a:r>
              <a:rPr lang="en-US" sz="1400" dirty="0"/>
              <a:t>Dashboard</a:t>
            </a:r>
          </a:p>
          <a:p>
            <a:pPr marL="701993" lvl="1" indent="-400050">
              <a:buFont typeface="+mj-lt"/>
              <a:buAutoNum type="romanUcPeriod"/>
            </a:pPr>
            <a:r>
              <a:rPr lang="en-US" sz="1400" dirty="0"/>
              <a:t>Designee Pages</a:t>
            </a:r>
          </a:p>
          <a:p>
            <a:pPr marL="701993" lvl="1" indent="-400050">
              <a:buFont typeface="+mj-lt"/>
              <a:buAutoNum type="romanUcPeriod"/>
            </a:pPr>
            <a:r>
              <a:rPr lang="en-US" sz="1400" dirty="0" err="1"/>
              <a:t>RxCheck</a:t>
            </a:r>
            <a:r>
              <a:rPr lang="en-US" sz="1400" dirty="0"/>
              <a:t> Hub</a:t>
            </a:r>
          </a:p>
          <a:p>
            <a:pPr marL="581343" lvl="2" indent="0">
              <a:buNone/>
            </a:pPr>
            <a:endParaRPr lang="en-US" sz="1200" dirty="0"/>
          </a:p>
        </p:txBody>
      </p:sp>
      <p:sp>
        <p:nvSpPr>
          <p:cNvPr id="5" name="Content Placeholder 4"/>
          <p:cNvSpPr>
            <a:spLocks noGrp="1"/>
          </p:cNvSpPr>
          <p:nvPr>
            <p:ph sz="quarter" idx="14"/>
          </p:nvPr>
        </p:nvSpPr>
        <p:spPr>
          <a:xfrm>
            <a:off x="4616666" y="2133600"/>
            <a:ext cx="4041648" cy="4602480"/>
          </a:xfrm>
        </p:spPr>
        <p:txBody>
          <a:bodyPr>
            <a:normAutofit/>
          </a:bodyPr>
          <a:lstStyle/>
          <a:p>
            <a:pPr marL="400050" indent="-400050">
              <a:buAutoNum type="romanUcPeriod" startAt="4"/>
            </a:pPr>
            <a:endParaRPr lang="en-US" sz="1400" dirty="0"/>
          </a:p>
          <a:p>
            <a:pPr marL="400050" indent="-400050">
              <a:buAutoNum type="romanUcPeriod" startAt="4"/>
            </a:pPr>
            <a:r>
              <a:rPr lang="en-US" sz="1400" dirty="0"/>
              <a:t>Project Update</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Academic Detailing</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Continuing Education</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Community Outreach</a:t>
            </a: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Medical </a:t>
            </a:r>
            <a:r>
              <a:rPr lang="en-US" sz="1400" dirty="0" err="1">
                <a:latin typeface="+mj-lt"/>
                <a:ea typeface="Calibri" panose="020F0502020204030204" pitchFamily="34" charset="0"/>
                <a:cs typeface="Times New Roman" panose="02020603050405020304" pitchFamily="18" charset="0"/>
              </a:rPr>
              <a:t>Marijuanna</a:t>
            </a:r>
            <a:endParaRPr lang="en-US" sz="1400" dirty="0">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400" dirty="0">
                <a:latin typeface="+mj-lt"/>
                <a:ea typeface="Calibri" panose="020F0502020204030204" pitchFamily="34" charset="0"/>
                <a:cs typeface="Times New Roman" panose="02020603050405020304" pitchFamily="18" charset="0"/>
              </a:rPr>
              <a:t>Naloxone Administration Reporting</a:t>
            </a:r>
          </a:p>
          <a:p>
            <a:pPr marL="742950" marR="0" lvl="1" indent="-285750">
              <a:lnSpc>
                <a:spcPct val="150000"/>
              </a:lnSpc>
              <a:spcBef>
                <a:spcPts val="0"/>
              </a:spcBef>
              <a:spcAft>
                <a:spcPts val="1000"/>
              </a:spcAft>
              <a:buFont typeface="+mj-lt"/>
              <a:buAutoNum type="alphaLcPeriod"/>
            </a:pPr>
            <a:r>
              <a:rPr lang="en-US" sz="1400" dirty="0">
                <a:latin typeface="+mj-lt"/>
                <a:ea typeface="Calibri" panose="020F0502020204030204" pitchFamily="34" charset="0"/>
                <a:cs typeface="Times New Roman" panose="02020603050405020304" pitchFamily="18" charset="0"/>
              </a:rPr>
              <a:t>Coroner/ME Access </a:t>
            </a:r>
          </a:p>
          <a:p>
            <a:pPr marL="701993" lvl="1" indent="-400050">
              <a:buAutoNum type="romanUcPeriod" startAt="4"/>
            </a:pPr>
            <a:endParaRPr lang="en-US" sz="1000" dirty="0"/>
          </a:p>
          <a:p>
            <a:pPr marL="400050" indent="-400050">
              <a:buAutoNum type="romanUcPeriod" startAt="4"/>
            </a:pPr>
            <a:r>
              <a:rPr lang="en-US" sz="1400" dirty="0"/>
              <a:t>Miscellaneous Issues</a:t>
            </a:r>
          </a:p>
          <a:p>
            <a:pPr marL="400050" indent="-400050">
              <a:buAutoNum type="romanUcPeriod" startAt="4"/>
            </a:pPr>
            <a:r>
              <a:rPr lang="en-US" sz="1400" dirty="0"/>
              <a:t>Reminder of Next Meeting</a:t>
            </a:r>
          </a:p>
          <a:p>
            <a:pPr marL="400050" indent="-400050">
              <a:buAutoNum type="romanUcPeriod" startAt="4"/>
            </a:pPr>
            <a:r>
              <a:rPr lang="en-US" sz="1400" dirty="0"/>
              <a:t>Call for motion to adjourn</a:t>
            </a:r>
          </a:p>
          <a:p>
            <a:pPr marL="0" indent="0">
              <a:buNone/>
            </a:pPr>
            <a:endParaRPr lang="en-US" sz="1400" dirty="0"/>
          </a:p>
          <a:p>
            <a:pPr marL="400050" indent="-400050">
              <a:buFont typeface="+mj-lt"/>
              <a:buAutoNum type="romanUcPeriod"/>
            </a:pPr>
            <a:endParaRPr lang="en-US" sz="1400" dirty="0"/>
          </a:p>
          <a:p>
            <a:pPr marL="400050" indent="-400050">
              <a:buFont typeface="+mj-lt"/>
              <a:buAutoNum type="romanUcPeriod"/>
            </a:pPr>
            <a:endParaRPr lang="en-US" sz="1400" dirty="0"/>
          </a:p>
        </p:txBody>
      </p:sp>
    </p:spTree>
    <p:extLst>
      <p:ext uri="{BB962C8B-B14F-4D97-AF65-F5344CB8AC3E}">
        <p14:creationId xmlns:p14="http://schemas.microsoft.com/office/powerpoint/2010/main" val="334847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marL="342900" marR="0" lvl="0" indent="-342900">
              <a:lnSpc>
                <a:spcPct val="150000"/>
              </a:lnSpc>
              <a:spcBef>
                <a:spcPts val="0"/>
              </a:spcBef>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Peer review meeting  03/21/18</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7" name="Subtitle 6"/>
          <p:cNvSpPr>
            <a:spLocks noGrp="1"/>
          </p:cNvSpPr>
          <p:nvPr>
            <p:ph type="subTitle" idx="1"/>
          </p:nvPr>
        </p:nvSpPr>
        <p:spPr>
          <a:xfrm>
            <a:off x="3962400" y="4038600"/>
            <a:ext cx="4772528" cy="2590800"/>
          </a:xfrm>
        </p:spPr>
        <p:txBody>
          <a:bodyPr>
            <a:normAutofit/>
          </a:bodyPr>
          <a:lstStyle/>
          <a:p>
            <a:pPr marL="457200" lvl="1" indent="0">
              <a:lnSpc>
                <a:spcPct val="150000"/>
              </a:lnSpc>
              <a:spcBef>
                <a:spcPts val="0"/>
              </a:spcBef>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Prescriber Unsolicited Letters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50000"/>
              </a:lnSpc>
              <a:spcBef>
                <a:spcPts val="0"/>
              </a:spcBef>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Targeted Prescriber Letter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7185586"/>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Legislative Update</a:t>
            </a:r>
            <a:br>
              <a:rPr lang="en-US" dirty="0"/>
            </a:br>
            <a:endParaRPr lang="en-US" dirty="0"/>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3744064549"/>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873368"/>
          </a:xfrm>
        </p:spPr>
        <p:txBody>
          <a:bodyPr/>
          <a:lstStyle/>
          <a:p>
            <a:r>
              <a:rPr lang="en-US" dirty="0"/>
              <a:t>HB4907/ SB2952</a:t>
            </a:r>
          </a:p>
        </p:txBody>
      </p:sp>
      <p:sp>
        <p:nvSpPr>
          <p:cNvPr id="3" name="Content Placeholder 2"/>
          <p:cNvSpPr>
            <a:spLocks noGrp="1"/>
          </p:cNvSpPr>
          <p:nvPr>
            <p:ph idx="1"/>
          </p:nvPr>
        </p:nvSpPr>
        <p:spPr>
          <a:xfrm>
            <a:off x="762000" y="990600"/>
            <a:ext cx="8077200" cy="5257800"/>
          </a:xfrm>
        </p:spPr>
        <p:txBody>
          <a:bodyPr>
            <a:normAutofit fontScale="85000" lnSpcReduction="10000"/>
          </a:bodyPr>
          <a:lstStyle/>
          <a:p>
            <a:pPr marL="0" indent="0">
              <a:buNone/>
            </a:pPr>
            <a:r>
              <a:rPr lang="en-US" b="1" dirty="0"/>
              <a:t>Brief </a:t>
            </a:r>
            <a:r>
              <a:rPr lang="en-US" b="1" dirty="0" err="1"/>
              <a:t>Summary:</a:t>
            </a:r>
            <a:r>
              <a:rPr lang="en-US" dirty="0" err="1"/>
              <a:t>The</a:t>
            </a:r>
            <a:r>
              <a:rPr lang="en-US" dirty="0"/>
              <a:t> Department, in consultation with the Advisory Committee, shall adopt rules allowing licensed prescribers or pharmacists who have registered to access the Prescription Monitoring Program to authorize a licensed or non-licensed designee employed in that licensed prescriber’s office or a licensed designee in a licensed pharmacist’s pharmacy, and who has received training in the federal Health Insurance Portability and Accountability Act to consult the Prescription Monitoring Program on their behalf.  The rules shall include reasonable parameters concerning a practitioner’s authority to authorize a designee, and the eligibility of a person to be selected as a designee.</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248293791"/>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12E2-84D5-4E9E-8E38-D3FD39C3F6B7}"/>
              </a:ext>
            </a:extLst>
          </p:cNvPr>
          <p:cNvSpPr>
            <a:spLocks noGrp="1"/>
          </p:cNvSpPr>
          <p:nvPr>
            <p:ph type="title"/>
          </p:nvPr>
        </p:nvSpPr>
        <p:spPr/>
        <p:txBody>
          <a:bodyPr>
            <a:normAutofit fontScale="90000"/>
          </a:bodyPr>
          <a:lstStyle/>
          <a:p>
            <a:pPr algn="ctr"/>
            <a:r>
              <a:rPr lang="en-US" dirty="0"/>
              <a:t>ILPMP Advisory Committee Members</a:t>
            </a:r>
          </a:p>
        </p:txBody>
      </p:sp>
      <p:sp>
        <p:nvSpPr>
          <p:cNvPr id="3" name="Text Placeholder 2">
            <a:extLst>
              <a:ext uri="{FF2B5EF4-FFF2-40B4-BE49-F238E27FC236}">
                <a16:creationId xmlns:a16="http://schemas.microsoft.com/office/drawing/2014/main" id="{DE8A2B66-F52F-4570-B936-4BBE53EFD711}"/>
              </a:ext>
            </a:extLst>
          </p:cNvPr>
          <p:cNvSpPr>
            <a:spLocks noGrp="1"/>
          </p:cNvSpPr>
          <p:nvPr>
            <p:ph type="body" idx="1"/>
          </p:nvPr>
        </p:nvSpPr>
        <p:spPr/>
        <p:txBody>
          <a:bodyPr>
            <a:normAutofit fontScale="77500" lnSpcReduction="20000"/>
          </a:bodyPr>
          <a:lstStyle/>
          <a:p>
            <a:r>
              <a:rPr lang="en-US" dirty="0"/>
              <a:t>Current Advisory Committee</a:t>
            </a:r>
          </a:p>
          <a:p>
            <a:r>
              <a:rPr lang="en-US" u="sng" dirty="0"/>
              <a:t>12 Member Advisory Committee</a:t>
            </a:r>
          </a:p>
        </p:txBody>
      </p:sp>
      <p:sp>
        <p:nvSpPr>
          <p:cNvPr id="4" name="Content Placeholder 3">
            <a:extLst>
              <a:ext uri="{FF2B5EF4-FFF2-40B4-BE49-F238E27FC236}">
                <a16:creationId xmlns:a16="http://schemas.microsoft.com/office/drawing/2014/main" id="{84AAB8D0-6279-4590-B7D2-A9C4012B9303}"/>
              </a:ext>
            </a:extLst>
          </p:cNvPr>
          <p:cNvSpPr>
            <a:spLocks noGrp="1"/>
          </p:cNvSpPr>
          <p:nvPr>
            <p:ph sz="half" idx="2"/>
          </p:nvPr>
        </p:nvSpPr>
        <p:spPr/>
        <p:txBody>
          <a:bodyPr>
            <a:normAutofit/>
          </a:bodyPr>
          <a:lstStyle/>
          <a:p>
            <a:r>
              <a:rPr lang="en-US" sz="1800" dirty="0"/>
              <a:t>4 - Physicians</a:t>
            </a:r>
          </a:p>
          <a:p>
            <a:r>
              <a:rPr lang="en-US" sz="1800" dirty="0"/>
              <a:t>1 - Advanced Practice Nurse</a:t>
            </a:r>
          </a:p>
          <a:p>
            <a:r>
              <a:rPr lang="en-US" sz="1800" dirty="0"/>
              <a:t>1 - Physician Assistant</a:t>
            </a:r>
          </a:p>
          <a:p>
            <a:r>
              <a:rPr lang="en-US" sz="1800" dirty="0"/>
              <a:t>1 – optometrist/ophthalmologist</a:t>
            </a:r>
          </a:p>
          <a:p>
            <a:r>
              <a:rPr lang="en-US" sz="1800" dirty="0"/>
              <a:t>1 - Dentist</a:t>
            </a:r>
          </a:p>
          <a:p>
            <a:r>
              <a:rPr lang="en-US" sz="1800" dirty="0"/>
              <a:t>1 - Podiatric Physician</a:t>
            </a:r>
          </a:p>
          <a:p>
            <a:r>
              <a:rPr lang="en-US" sz="1800" dirty="0"/>
              <a:t>3 - Pharmacists</a:t>
            </a:r>
          </a:p>
          <a:p>
            <a:endParaRPr lang="en-US" dirty="0"/>
          </a:p>
        </p:txBody>
      </p:sp>
      <p:sp>
        <p:nvSpPr>
          <p:cNvPr id="5" name="Text Placeholder 4">
            <a:extLst>
              <a:ext uri="{FF2B5EF4-FFF2-40B4-BE49-F238E27FC236}">
                <a16:creationId xmlns:a16="http://schemas.microsoft.com/office/drawing/2014/main" id="{6BC1BD91-EF79-469A-94DE-7554DF62F875}"/>
              </a:ext>
            </a:extLst>
          </p:cNvPr>
          <p:cNvSpPr>
            <a:spLocks noGrp="1"/>
          </p:cNvSpPr>
          <p:nvPr>
            <p:ph type="body" sz="quarter" idx="3"/>
          </p:nvPr>
        </p:nvSpPr>
        <p:spPr/>
        <p:txBody>
          <a:bodyPr>
            <a:normAutofit fontScale="77500" lnSpcReduction="20000"/>
          </a:bodyPr>
          <a:lstStyle/>
          <a:p>
            <a:r>
              <a:rPr lang="en-US" dirty="0"/>
              <a:t>Post SB2952 </a:t>
            </a:r>
          </a:p>
          <a:p>
            <a:r>
              <a:rPr lang="en-US" u="sng" dirty="0"/>
              <a:t>16 Member Advisory Committee</a:t>
            </a:r>
          </a:p>
        </p:txBody>
      </p:sp>
      <p:sp>
        <p:nvSpPr>
          <p:cNvPr id="6" name="Content Placeholder 5">
            <a:extLst>
              <a:ext uri="{FF2B5EF4-FFF2-40B4-BE49-F238E27FC236}">
                <a16:creationId xmlns:a16="http://schemas.microsoft.com/office/drawing/2014/main" id="{F55F0E29-143E-4AE2-A978-61BB0B8D4779}"/>
              </a:ext>
            </a:extLst>
          </p:cNvPr>
          <p:cNvSpPr>
            <a:spLocks noGrp="1"/>
          </p:cNvSpPr>
          <p:nvPr>
            <p:ph sz="quarter" idx="4"/>
          </p:nvPr>
        </p:nvSpPr>
        <p:spPr/>
        <p:txBody>
          <a:bodyPr>
            <a:normAutofit fontScale="92500" lnSpcReduction="10000"/>
          </a:bodyPr>
          <a:lstStyle/>
          <a:p>
            <a:r>
              <a:rPr lang="en-US" dirty="0"/>
              <a:t>6 – Physicians (1 family practice, 1 pain, 4 physicians)</a:t>
            </a:r>
          </a:p>
          <a:p>
            <a:r>
              <a:rPr lang="en-US" dirty="0"/>
              <a:t>2 – Advanced Practice Nurses</a:t>
            </a:r>
          </a:p>
          <a:p>
            <a:r>
              <a:rPr lang="en-US" dirty="0"/>
              <a:t>1 - Physician Assistant</a:t>
            </a:r>
          </a:p>
          <a:p>
            <a:r>
              <a:rPr lang="en-US" dirty="0"/>
              <a:t>1 Optometrist</a:t>
            </a:r>
          </a:p>
          <a:p>
            <a:r>
              <a:rPr lang="en-US" dirty="0"/>
              <a:t>1 – Dentist</a:t>
            </a:r>
          </a:p>
          <a:p>
            <a:r>
              <a:rPr lang="en-US" dirty="0"/>
              <a:t>1 – Veterinarian</a:t>
            </a:r>
          </a:p>
          <a:p>
            <a:r>
              <a:rPr lang="en-US" dirty="0"/>
              <a:t>3 – Pharmacists</a:t>
            </a:r>
          </a:p>
          <a:p>
            <a:r>
              <a:rPr lang="en-US" dirty="0"/>
              <a:t>1 – clinical representative from a statewide organization representing hospitals</a:t>
            </a:r>
          </a:p>
        </p:txBody>
      </p:sp>
    </p:spTree>
    <p:extLst>
      <p:ext uri="{BB962C8B-B14F-4D97-AF65-F5344CB8AC3E}">
        <p14:creationId xmlns:p14="http://schemas.microsoft.com/office/powerpoint/2010/main" val="220467862"/>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HB4650</a:t>
            </a:r>
          </a:p>
        </p:txBody>
      </p:sp>
      <p:sp>
        <p:nvSpPr>
          <p:cNvPr id="3" name="Content Placeholder 2"/>
          <p:cNvSpPr>
            <a:spLocks noGrp="1"/>
          </p:cNvSpPr>
          <p:nvPr>
            <p:ph idx="1"/>
          </p:nvPr>
        </p:nvSpPr>
        <p:spPr>
          <a:xfrm>
            <a:off x="762000" y="1143001"/>
            <a:ext cx="8077200" cy="5715000"/>
          </a:xfrm>
        </p:spPr>
        <p:txBody>
          <a:bodyPr>
            <a:noAutofit/>
          </a:bodyPr>
          <a:lstStyle/>
          <a:p>
            <a:pPr marL="0" indent="0">
              <a:buNone/>
            </a:pPr>
            <a:r>
              <a:rPr lang="en-US" sz="2000" b="1" dirty="0"/>
              <a:t>Brief Summary:</a:t>
            </a:r>
          </a:p>
          <a:p>
            <a:pPr marL="400050" lvl="1" indent="0">
              <a:buNone/>
            </a:pPr>
            <a:r>
              <a:rPr lang="en-US" sz="2000" dirty="0"/>
              <a:t>This legislation allows a pharmacist to authorize a designee to access PMP data on their behalf, defines “pharmacist” to include, but not limited to, a pharmacist associated with a HMO or Medicaid managed care entity. </a:t>
            </a:r>
          </a:p>
          <a:p>
            <a:pPr marL="0" indent="0">
              <a:buNone/>
            </a:pPr>
            <a:endParaRPr lang="en-US" sz="2000" dirty="0"/>
          </a:p>
          <a:p>
            <a:pPr marL="0" indent="0">
              <a:buNone/>
            </a:pPr>
            <a:r>
              <a:rPr lang="en-US" sz="2000" b="1" dirty="0"/>
              <a:t>Agency Position and Reason:</a:t>
            </a:r>
          </a:p>
          <a:p>
            <a:pPr marL="400050" lvl="1" indent="0">
              <a:buNone/>
            </a:pPr>
            <a:r>
              <a:rPr lang="en-US" sz="2000" dirty="0">
                <a:solidFill>
                  <a:srgbClr val="FF0000"/>
                </a:solidFill>
              </a:rPr>
              <a:t>Oppose.  </a:t>
            </a:r>
            <a:r>
              <a:rPr lang="en-US" sz="2000" dirty="0"/>
              <a:t>We stand opposed to the amendatory language allowing non-licensed or non-registered individuals to have access to the ILPMP, and personal patient data to individuals who are not subject to compliance as set forth by the IDFPR.  This would expose ILPMP to persons not currently permitted to access the data and could be subject to HIPAA issues.</a:t>
            </a:r>
          </a:p>
          <a:p>
            <a:pPr marL="400050" lvl="1" indent="0">
              <a:buNone/>
            </a:pPr>
            <a:endParaRPr lang="en-US" sz="2000" dirty="0"/>
          </a:p>
          <a:p>
            <a:pPr marL="400050" lvl="1" indent="0">
              <a:buNone/>
            </a:pPr>
            <a:r>
              <a:rPr lang="en-US" sz="1400" dirty="0">
                <a:solidFill>
                  <a:schemeClr val="tx2">
                    <a:lumMod val="60000"/>
                    <a:lumOff val="40000"/>
                  </a:schemeClr>
                </a:solidFill>
              </a:rPr>
              <a:t>ISMS opposition included: the bill as written is way too broad and would significantly deviate from the stated mission of our PMP.  There is muddled understanding of how payers would use PMP data, and the bill as written would give MCO-utilized pharmacists unfettered access to any patient’s PMP data, whereas prescribers (and their designees) are only supposed to access data of their specific patients.</a:t>
            </a:r>
          </a:p>
          <a:p>
            <a:pPr marL="400050" lvl="1" indent="0">
              <a:buNone/>
            </a:pPr>
            <a:r>
              <a:rPr lang="en-US" sz="2000" dirty="0"/>
              <a:t>   </a:t>
            </a:r>
          </a:p>
        </p:txBody>
      </p:sp>
    </p:spTree>
    <p:extLst>
      <p:ext uri="{BB962C8B-B14F-4D97-AF65-F5344CB8AC3E}">
        <p14:creationId xmlns:p14="http://schemas.microsoft.com/office/powerpoint/2010/main" val="1334581190"/>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SB772/ Public Act 100-0564</a:t>
            </a:r>
            <a:br>
              <a:rPr lang="en-US" dirty="0"/>
            </a:br>
            <a:endParaRPr lang="en-US" dirty="0"/>
          </a:p>
        </p:txBody>
      </p:sp>
      <p:sp>
        <p:nvSpPr>
          <p:cNvPr id="2" name="Content Placeholder 1"/>
          <p:cNvSpPr>
            <a:spLocks noGrp="1"/>
          </p:cNvSpPr>
          <p:nvPr>
            <p:ph idx="1"/>
          </p:nvPr>
        </p:nvSpPr>
        <p:spPr/>
        <p:txBody>
          <a:bodyPr>
            <a:normAutofit/>
          </a:bodyPr>
          <a:lstStyle/>
          <a:p>
            <a:pPr marL="1371600" lvl="3" indent="0">
              <a:buNone/>
            </a:pPr>
            <a:r>
              <a:rPr lang="en-US" sz="3600" dirty="0"/>
              <a:t>MEF PMP Workgroup</a:t>
            </a:r>
          </a:p>
          <a:p>
            <a:pPr marL="1371600" lvl="3" indent="0">
              <a:buNone/>
            </a:pPr>
            <a:r>
              <a:rPr lang="en-US" dirty="0"/>
              <a:t>	</a:t>
            </a:r>
            <a:r>
              <a:rPr lang="en-US" sz="2000" dirty="0"/>
              <a:t>February 28</a:t>
            </a:r>
            <a:r>
              <a:rPr lang="en-US" sz="2000" baseline="30000" dirty="0"/>
              <a:t>th</a:t>
            </a:r>
            <a:r>
              <a:rPr lang="en-US" sz="2000" dirty="0"/>
              <a:t> (then monthly)</a:t>
            </a:r>
          </a:p>
          <a:p>
            <a:pPr marL="1371600" lvl="3" indent="0">
              <a:buNone/>
            </a:pPr>
            <a:r>
              <a:rPr lang="en-US" dirty="0"/>
              <a:t>		Designees and Designee Process</a:t>
            </a:r>
          </a:p>
          <a:p>
            <a:pPr marL="1371600" lvl="3" indent="0">
              <a:buNone/>
            </a:pPr>
            <a:r>
              <a:rPr lang="en-US" dirty="0"/>
              <a:t>		Documenting Access</a:t>
            </a:r>
          </a:p>
          <a:p>
            <a:pPr marL="1371600" lvl="3" indent="0">
              <a:buNone/>
            </a:pPr>
            <a:r>
              <a:rPr lang="en-US" dirty="0"/>
              <a:t>Administrative Rules update</a:t>
            </a:r>
          </a:p>
        </p:txBody>
      </p:sp>
    </p:spTree>
    <p:extLst>
      <p:ext uri="{BB962C8B-B14F-4D97-AF65-F5344CB8AC3E}">
        <p14:creationId xmlns:p14="http://schemas.microsoft.com/office/powerpoint/2010/main" val="4087966781"/>
      </p:ext>
    </p:extLst>
  </p:cSld>
  <p:clrMapOvr>
    <a:masterClrMapping/>
  </p:clrMapOvr>
  <p:transition spd="slow">
    <p:wipe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507</TotalTime>
  <Words>635</Words>
  <Application>Microsoft Office PowerPoint</Application>
  <PresentationFormat>On-screen Show (4:3)</PresentationFormat>
  <Paragraphs>160</Paragraphs>
  <Slides>21</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Arial</vt:lpstr>
      <vt:lpstr>Calibri</vt:lpstr>
      <vt:lpstr>Candara</vt:lpstr>
      <vt:lpstr>Corbel</vt:lpstr>
      <vt:lpstr>Georgia</vt:lpstr>
      <vt:lpstr>Symbol</vt:lpstr>
      <vt:lpstr>Times New Roman</vt:lpstr>
      <vt:lpstr>Wingdings</vt:lpstr>
      <vt:lpstr>Office Theme</vt:lpstr>
      <vt:lpstr>Waveform</vt:lpstr>
      <vt:lpstr>1_Waveform</vt:lpstr>
      <vt:lpstr>Training</vt:lpstr>
      <vt:lpstr>Banded</vt:lpstr>
      <vt:lpstr>   PMP Advisory Committee</vt:lpstr>
      <vt:lpstr>AGENDA</vt:lpstr>
      <vt:lpstr>Agenda</vt:lpstr>
      <vt:lpstr>Peer review meeting  03/21/18 </vt:lpstr>
      <vt:lpstr>Legislative Update </vt:lpstr>
      <vt:lpstr>HB4907/ SB2952</vt:lpstr>
      <vt:lpstr>ILPMP Advisory Committee Members</vt:lpstr>
      <vt:lpstr>HB4650</vt:lpstr>
      <vt:lpstr>SB772/ Public Act 100-0564 </vt:lpstr>
      <vt:lpstr>PMP Registrations</vt:lpstr>
      <vt:lpstr>Registrations</vt:lpstr>
      <vt:lpstr>PMP Searches by Year</vt:lpstr>
      <vt:lpstr>PowerPoint Presentation</vt:lpstr>
      <vt:lpstr>PMPnow</vt:lpstr>
      <vt:lpstr>PMPnow Outreach and Features</vt:lpstr>
      <vt:lpstr>PowerPoint Presentation</vt:lpstr>
      <vt:lpstr>PowerPoint Presentation</vt:lpstr>
      <vt:lpstr>PowerPoint Presentation</vt:lpstr>
      <vt:lpstr>PowerPoint Presentation</vt:lpstr>
      <vt:lpstr>Miscellaneous Issues</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Advisory Committee</dc:title>
  <dc:creator>Pointer, Sarah</dc:creator>
  <cp:keywords/>
  <cp:lastModifiedBy>Thompson, Lynette</cp:lastModifiedBy>
  <cp:revision>39</cp:revision>
  <cp:lastPrinted>2018-03-20T19:47:49Z</cp:lastPrinted>
  <dcterms:created xsi:type="dcterms:W3CDTF">2018-03-19T21:15:04Z</dcterms:created>
  <dcterms:modified xsi:type="dcterms:W3CDTF">2018-08-30T13:37:02Z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